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embeddedFontLst>
    <p:embeddedFont>
      <p:font typeface="Arial Black" panose="020B0A0402010202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Times" panose="02020603050405020304" pitchFamily="18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itW+nKUEaRtuynume0ZyneXjPu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/>
          <p:nvPr/>
        </p:nvSpPr>
        <p:spPr>
          <a:xfrm>
            <a:off x="444933" y="-63800"/>
            <a:ext cx="303200" cy="6985600"/>
          </a:xfrm>
          <a:prstGeom prst="rect">
            <a:avLst/>
          </a:prstGeom>
          <a:solidFill>
            <a:srgbClr val="CA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6"/>
          <p:cNvSpPr txBox="1">
            <a:spLocks noGrp="1"/>
          </p:cNvSpPr>
          <p:nvPr>
            <p:ph type="title"/>
          </p:nvPr>
        </p:nvSpPr>
        <p:spPr>
          <a:xfrm rot="-5400000">
            <a:off x="-2271667" y="3393000"/>
            <a:ext cx="5736400" cy="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2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0"/>
          <p:cNvSpPr>
            <a:spLocks noGrp="1"/>
          </p:cNvSpPr>
          <p:nvPr>
            <p:ph type="pic" idx="2"/>
          </p:nvPr>
        </p:nvSpPr>
        <p:spPr>
          <a:xfrm>
            <a:off x="863600" y="-711200"/>
            <a:ext cx="10655300" cy="799465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0"/>
          <p:cNvSpPr txBox="1">
            <a:spLocks noGrp="1"/>
          </p:cNvSpPr>
          <p:nvPr>
            <p:ph type="sldNum" idx="12"/>
          </p:nvPr>
        </p:nvSpPr>
        <p:spPr>
          <a:xfrm>
            <a:off x="6000750" y="6515100"/>
            <a:ext cx="193168" cy="20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5.png"/><Relationship Id="rId5" Type="http://schemas.openxmlformats.org/officeDocument/2006/relationships/image" Target="../media/image40.png"/><Relationship Id="rId10" Type="http://schemas.openxmlformats.org/officeDocument/2006/relationships/image" Target="../media/image2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 t="284" r="-1" b="-1"/>
          <a:stretch/>
        </p:blipFill>
        <p:spPr>
          <a:xfrm>
            <a:off x="0" y="0"/>
            <a:ext cx="12191979" cy="6857988"/>
          </a:xfrm>
          <a:prstGeom prst="rect">
            <a:avLst/>
          </a:prstGeom>
          <a:noFill/>
          <a:ln>
            <a:noFill/>
          </a:ln>
          <a:effectLst>
            <a:outerShdw blurRad="596900" dist="330200" dir="8820000" sx="87000" sy="87000" algn="ctr" rotWithShape="0">
              <a:srgbClr val="000000">
                <a:alpha val="28627"/>
              </a:srgbClr>
            </a:outerShdw>
          </a:effectLst>
        </p:spPr>
      </p:pic>
      <p:sp>
        <p:nvSpPr>
          <p:cNvPr id="105" name="Google Shape;105;p1"/>
          <p:cNvSpPr txBox="1"/>
          <p:nvPr/>
        </p:nvSpPr>
        <p:spPr>
          <a:xfrm>
            <a:off x="2312853" y="1940392"/>
            <a:ext cx="8242150" cy="132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AYURVEDA FOR MENTAL WELL BEING</a:t>
            </a:r>
            <a:endParaRPr/>
          </a:p>
        </p:txBody>
      </p:sp>
      <p:pic>
        <p:nvPicPr>
          <p:cNvPr id="106" name="Google Shape;106;p1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0289" y="162661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07" name="Google Shape;107;p1" descr="Azadi Ka Amrit Mahotsav Logo PNG Vector (AI, CDR) Free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0" y="372854"/>
            <a:ext cx="1548232" cy="102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yush Ministry launches campaign to distribute its poly herbal ayurvedic  drugs AYUSH 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48819" y="372853"/>
            <a:ext cx="1206710" cy="120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National Ayurveda Day — Vikasped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30573" y="332531"/>
            <a:ext cx="1206710" cy="1235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 txBox="1"/>
          <p:nvPr/>
        </p:nvSpPr>
        <p:spPr>
          <a:xfrm>
            <a:off x="1905949" y="1580162"/>
            <a:ext cx="80544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मानसिक स्वास्थ्य के लिए </a:t>
            </a:r>
            <a:endParaRPr sz="5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आयुर्वेद</a:t>
            </a:r>
            <a:endParaRPr sz="5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0"/>
          <p:cNvSpPr/>
          <p:nvPr/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0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0"/>
          <p:cNvSpPr/>
          <p:nvPr/>
        </p:nvSpPr>
        <p:spPr>
          <a:xfrm rot="-54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823"/>
                </a:srgbClr>
              </a:gs>
              <a:gs pos="6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0"/>
          <p:cNvSpPr/>
          <p:nvPr/>
        </p:nvSpPr>
        <p:spPr>
          <a:xfrm rot="6097846">
            <a:off x="-747355" y="1201312"/>
            <a:ext cx="4808302" cy="4088666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8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17779" y="2780338"/>
            <a:ext cx="4038604" cy="129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mbria"/>
              <a:buNone/>
            </a:pPr>
            <a:r>
              <a:rPr lang="en-US" sz="40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NUTRITION &amp; MENTAL HEALTH</a:t>
            </a:r>
            <a:endParaRPr/>
          </a:p>
        </p:txBody>
      </p:sp>
      <p:pic>
        <p:nvPicPr>
          <p:cNvPr id="314" name="Google Shape;3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5308" y="-17820"/>
            <a:ext cx="8219988" cy="680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0" descr="Azadi Ka Amrit Mahotsav Logo PNG Vector (AI, CDR) Free Downlo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0988" y="5913120"/>
            <a:ext cx="1221962" cy="81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0" descr="All India Institute of Ayurveda, Delhi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265" y="538887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17" name="Google Shape;317;p10" descr="National Ayurveda Day — Vikasp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105" y="0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/>
          <p:nvPr/>
        </p:nvSpPr>
        <p:spPr>
          <a:xfrm>
            <a:off x="643467" y="321734"/>
            <a:ext cx="10905066" cy="113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SOME COMMON MENTAL DISORDERS</a:t>
            </a:r>
            <a:endParaRPr/>
          </a:p>
        </p:txBody>
      </p:sp>
      <p:grpSp>
        <p:nvGrpSpPr>
          <p:cNvPr id="323" name="Google Shape;323;p11"/>
          <p:cNvGrpSpPr/>
          <p:nvPr/>
        </p:nvGrpSpPr>
        <p:grpSpPr>
          <a:xfrm>
            <a:off x="838200" y="1865312"/>
            <a:ext cx="10515600" cy="4271963"/>
            <a:chOff x="0" y="39687"/>
            <a:chExt cx="10515600" cy="4271963"/>
          </a:xfrm>
        </p:grpSpPr>
        <p:sp>
          <p:nvSpPr>
            <p:cNvPr id="324" name="Google Shape;324;p11"/>
            <p:cNvSpPr/>
            <p:nvPr/>
          </p:nvSpPr>
          <p:spPr>
            <a:xfrm>
              <a:off x="0" y="39687"/>
              <a:ext cx="3286125" cy="1971675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 txBox="1"/>
            <p:nvPr/>
          </p:nvSpPr>
          <p:spPr>
            <a:xfrm>
              <a:off x="0" y="39687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Anxiety disorders, including panic disorder,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Obsessive-Compulsive Disorder, and Phobias</a:t>
              </a:r>
              <a:endParaRPr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  <a:solidFill>
              <a:srgbClr val="DB784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 txBox="1"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Depression, bipolar disorder, and other mood disorders</a:t>
              </a:r>
              <a:endParaRPr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  <a:solidFill>
              <a:srgbClr val="CB7C6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 txBox="1"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Eating disorders</a:t>
              </a:r>
              <a:endParaRPr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0" y="2339975"/>
              <a:ext cx="3286125" cy="1971675"/>
            </a:xfrm>
            <a:prstGeom prst="rect">
              <a:avLst/>
            </a:prstGeom>
            <a:solidFill>
              <a:srgbClr val="BC857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 txBox="1"/>
            <p:nvPr/>
          </p:nvSpPr>
          <p:spPr>
            <a:xfrm>
              <a:off x="0" y="2339975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Personality disorders</a:t>
              </a:r>
              <a:endParaRPr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614737" y="2339975"/>
              <a:ext cx="3286125" cy="1971675"/>
            </a:xfrm>
            <a:prstGeom prst="rect">
              <a:avLst/>
            </a:prstGeom>
            <a:solidFill>
              <a:srgbClr val="AF939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1"/>
            <p:cNvSpPr txBox="1"/>
            <p:nvPr/>
          </p:nvSpPr>
          <p:spPr>
            <a:xfrm>
              <a:off x="3614737" y="2339975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Post-traumatic stress disorder</a:t>
              </a:r>
              <a:endParaRPr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7229475" y="2339975"/>
              <a:ext cx="3286125" cy="1971675"/>
            </a:xfrm>
            <a:prstGeom prst="rect">
              <a:avLst/>
            </a:prstGeom>
            <a:solidFill>
              <a:srgbClr val="A4A4A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 txBox="1"/>
            <p:nvPr/>
          </p:nvSpPr>
          <p:spPr>
            <a:xfrm>
              <a:off x="7229475" y="2339975"/>
              <a:ext cx="3286125" cy="197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Psychotic disorders, including schizophrenia</a:t>
              </a:r>
              <a:endParaRPr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336" name="Google Shape;336;p11" descr="All India Institute of Ayurveda, Delhi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66" y="5862320"/>
            <a:ext cx="736616" cy="733268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37" name="Google Shape;337;p11" descr="National Ayurveda Day — Vikas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2"/>
          <p:cNvSpPr txBox="1"/>
          <p:nvPr/>
        </p:nvSpPr>
        <p:spPr>
          <a:xfrm>
            <a:off x="3103880" y="91439"/>
            <a:ext cx="6812280" cy="11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COMMON CAUSE</a:t>
            </a:r>
            <a:endParaRPr/>
          </a:p>
        </p:txBody>
      </p:sp>
      <p:grpSp>
        <p:nvGrpSpPr>
          <p:cNvPr id="344" name="Google Shape;344;p12"/>
          <p:cNvGrpSpPr/>
          <p:nvPr/>
        </p:nvGrpSpPr>
        <p:grpSpPr>
          <a:xfrm>
            <a:off x="562630" y="1960305"/>
            <a:ext cx="11198819" cy="4147710"/>
            <a:chOff x="3830" y="314385"/>
            <a:chExt cx="11198819" cy="4147710"/>
          </a:xfrm>
        </p:grpSpPr>
        <p:sp>
          <p:nvSpPr>
            <p:cNvPr id="345" name="Google Shape;345;p12"/>
            <p:cNvSpPr/>
            <p:nvPr/>
          </p:nvSpPr>
          <p:spPr>
            <a:xfrm>
              <a:off x="3830" y="314385"/>
              <a:ext cx="2073855" cy="1244313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2"/>
            <p:cNvSpPr txBox="1"/>
            <p:nvPr/>
          </p:nvSpPr>
          <p:spPr>
            <a:xfrm>
              <a:off x="3830" y="314385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Emotional stress</a:t>
              </a:r>
              <a:endParaRPr/>
            </a:p>
          </p:txBody>
        </p:sp>
        <p:sp>
          <p:nvSpPr>
            <p:cNvPr id="347" name="Google Shape;347;p12"/>
            <p:cNvSpPr/>
            <p:nvPr/>
          </p:nvSpPr>
          <p:spPr>
            <a:xfrm>
              <a:off x="2285071" y="314385"/>
              <a:ext cx="2073855" cy="1244313"/>
            </a:xfrm>
            <a:prstGeom prst="rect">
              <a:avLst/>
            </a:prstGeom>
            <a:solidFill>
              <a:srgbClr val="57ABD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2"/>
            <p:cNvSpPr txBox="1"/>
            <p:nvPr/>
          </p:nvSpPr>
          <p:spPr>
            <a:xfrm>
              <a:off x="2285071" y="314385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Occupational stress </a:t>
              </a:r>
              <a:endParaRPr/>
            </a:p>
          </p:txBody>
        </p:sp>
        <p:sp>
          <p:nvSpPr>
            <p:cNvPr id="349" name="Google Shape;349;p12"/>
            <p:cNvSpPr/>
            <p:nvPr/>
          </p:nvSpPr>
          <p:spPr>
            <a:xfrm>
              <a:off x="4566312" y="314385"/>
              <a:ext cx="2073855" cy="1244313"/>
            </a:xfrm>
            <a:prstGeom prst="rect">
              <a:avLst/>
            </a:prstGeom>
            <a:solidFill>
              <a:srgbClr val="55BA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2"/>
            <p:cNvSpPr txBox="1"/>
            <p:nvPr/>
          </p:nvSpPr>
          <p:spPr>
            <a:xfrm>
              <a:off x="4566312" y="314385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Trauma</a:t>
              </a:r>
              <a:endParaRPr/>
            </a:p>
          </p:txBody>
        </p:sp>
        <p:sp>
          <p:nvSpPr>
            <p:cNvPr id="351" name="Google Shape;351;p12"/>
            <p:cNvSpPr/>
            <p:nvPr/>
          </p:nvSpPr>
          <p:spPr>
            <a:xfrm>
              <a:off x="6847553" y="314385"/>
              <a:ext cx="2073855" cy="1244313"/>
            </a:xfrm>
            <a:prstGeom prst="rect">
              <a:avLst/>
            </a:prstGeom>
            <a:solidFill>
              <a:srgbClr val="52CB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2"/>
            <p:cNvSpPr txBox="1"/>
            <p:nvPr/>
          </p:nvSpPr>
          <p:spPr>
            <a:xfrm>
              <a:off x="6847553" y="314385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Poor upbringing</a:t>
              </a:r>
              <a:endParaRPr/>
            </a:p>
          </p:txBody>
        </p:sp>
        <p:sp>
          <p:nvSpPr>
            <p:cNvPr id="353" name="Google Shape;353;p12"/>
            <p:cNvSpPr/>
            <p:nvPr/>
          </p:nvSpPr>
          <p:spPr>
            <a:xfrm>
              <a:off x="9128794" y="314385"/>
              <a:ext cx="2073855" cy="1244313"/>
            </a:xfrm>
            <a:prstGeom prst="rect">
              <a:avLst/>
            </a:prstGeom>
            <a:solidFill>
              <a:srgbClr val="50C9B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2"/>
            <p:cNvSpPr txBox="1"/>
            <p:nvPr/>
          </p:nvSpPr>
          <p:spPr>
            <a:xfrm>
              <a:off x="9128794" y="314385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Repressive religion</a:t>
              </a:r>
              <a:endParaRPr/>
            </a:p>
          </p:txBody>
        </p:sp>
        <p:sp>
          <p:nvSpPr>
            <p:cNvPr id="355" name="Google Shape;355;p12"/>
            <p:cNvSpPr/>
            <p:nvPr/>
          </p:nvSpPr>
          <p:spPr>
            <a:xfrm>
              <a:off x="3830" y="1766083"/>
              <a:ext cx="2073855" cy="1244313"/>
            </a:xfrm>
            <a:prstGeom prst="rect">
              <a:avLst/>
            </a:prstGeom>
            <a:solidFill>
              <a:srgbClr val="4EC6A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2"/>
            <p:cNvSpPr txBox="1"/>
            <p:nvPr/>
          </p:nvSpPr>
          <p:spPr>
            <a:xfrm>
              <a:off x="3830" y="1766083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Influence</a:t>
              </a:r>
              <a:endParaRPr/>
            </a:p>
          </p:txBody>
        </p:sp>
        <p:sp>
          <p:nvSpPr>
            <p:cNvPr id="357" name="Google Shape;357;p12"/>
            <p:cNvSpPr/>
            <p:nvPr/>
          </p:nvSpPr>
          <p:spPr>
            <a:xfrm>
              <a:off x="2285071" y="1766083"/>
              <a:ext cx="2073855" cy="1244313"/>
            </a:xfrm>
            <a:prstGeom prst="rect">
              <a:avLst/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2"/>
            <p:cNvSpPr txBox="1"/>
            <p:nvPr/>
          </p:nvSpPr>
          <p:spPr>
            <a:xfrm>
              <a:off x="2285071" y="1766083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From disturbed individuals</a:t>
              </a:r>
              <a:endParaRPr/>
            </a:p>
          </p:txBody>
        </p:sp>
        <p:sp>
          <p:nvSpPr>
            <p:cNvPr id="359" name="Google Shape;359;p12"/>
            <p:cNvSpPr/>
            <p:nvPr/>
          </p:nvSpPr>
          <p:spPr>
            <a:xfrm>
              <a:off x="4566312" y="1766083"/>
              <a:ext cx="2073855" cy="1244313"/>
            </a:xfrm>
            <a:prstGeom prst="rect">
              <a:avLst/>
            </a:prstGeom>
            <a:solidFill>
              <a:srgbClr val="49C17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2"/>
            <p:cNvSpPr txBox="1"/>
            <p:nvPr/>
          </p:nvSpPr>
          <p:spPr>
            <a:xfrm>
              <a:off x="4566312" y="1766083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Sexual abuse </a:t>
              </a:r>
              <a:endParaRPr/>
            </a:p>
          </p:txBody>
        </p:sp>
        <p:sp>
          <p:nvSpPr>
            <p:cNvPr id="361" name="Google Shape;361;p12"/>
            <p:cNvSpPr/>
            <p:nvPr/>
          </p:nvSpPr>
          <p:spPr>
            <a:xfrm>
              <a:off x="6847553" y="1766083"/>
              <a:ext cx="2073855" cy="1244313"/>
            </a:xfrm>
            <a:prstGeom prst="rect">
              <a:avLst/>
            </a:prstGeom>
            <a:solidFill>
              <a:srgbClr val="48BD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2"/>
            <p:cNvSpPr txBox="1"/>
            <p:nvPr/>
          </p:nvSpPr>
          <p:spPr>
            <a:xfrm>
              <a:off x="6847553" y="1766083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Perversion</a:t>
              </a:r>
              <a:endParaRPr/>
            </a:p>
          </p:txBody>
        </p:sp>
        <p:sp>
          <p:nvSpPr>
            <p:cNvPr id="363" name="Google Shape;363;p12"/>
            <p:cNvSpPr/>
            <p:nvPr/>
          </p:nvSpPr>
          <p:spPr>
            <a:xfrm>
              <a:off x="9128794" y="1766083"/>
              <a:ext cx="2073855" cy="1244313"/>
            </a:xfrm>
            <a:prstGeom prst="rect">
              <a:avLst/>
            </a:prstGeom>
            <a:solidFill>
              <a:srgbClr val="46BA4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2"/>
            <p:cNvSpPr txBox="1"/>
            <p:nvPr/>
          </p:nvSpPr>
          <p:spPr>
            <a:xfrm>
              <a:off x="9128794" y="1766083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Drugs</a:t>
              </a:r>
              <a:endParaRPr/>
            </a:p>
          </p:txBody>
        </p:sp>
        <p:sp>
          <p:nvSpPr>
            <p:cNvPr id="365" name="Google Shape;365;p12"/>
            <p:cNvSpPr/>
            <p:nvPr/>
          </p:nvSpPr>
          <p:spPr>
            <a:xfrm>
              <a:off x="2285071" y="3217782"/>
              <a:ext cx="2073855" cy="1244313"/>
            </a:xfrm>
            <a:prstGeom prst="rect">
              <a:avLst/>
            </a:prstGeom>
            <a:solidFill>
              <a:srgbClr val="4F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2"/>
            <p:cNvSpPr txBox="1"/>
            <p:nvPr/>
          </p:nvSpPr>
          <p:spPr>
            <a:xfrm>
              <a:off x="2285071" y="3217782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Excess thinking </a:t>
              </a:r>
              <a:endParaRPr/>
            </a:p>
          </p:txBody>
        </p:sp>
        <p:sp>
          <p:nvSpPr>
            <p:cNvPr id="367" name="Google Shape;367;p12"/>
            <p:cNvSpPr/>
            <p:nvPr/>
          </p:nvSpPr>
          <p:spPr>
            <a:xfrm>
              <a:off x="4566312" y="3217782"/>
              <a:ext cx="2073855" cy="1244313"/>
            </a:xfrm>
            <a:prstGeom prst="rect">
              <a:avLst/>
            </a:prstGeom>
            <a:solidFill>
              <a:srgbClr val="60B0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2"/>
            <p:cNvSpPr txBox="1"/>
            <p:nvPr/>
          </p:nvSpPr>
          <p:spPr>
            <a:xfrm>
              <a:off x="4566312" y="3217782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Excess Anger/hate/ fear/nervousness/ worry/ apathy</a:t>
              </a:r>
              <a:endParaRPr/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6847553" y="3217782"/>
              <a:ext cx="2073855" cy="1244313"/>
            </a:xfrm>
            <a:prstGeom prst="rect">
              <a:avLst/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2"/>
            <p:cNvSpPr txBox="1"/>
            <p:nvPr/>
          </p:nvSpPr>
          <p:spPr>
            <a:xfrm>
              <a:off x="6847553" y="3217782"/>
              <a:ext cx="2073855" cy="124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Dullness/ sleeplessness.</a:t>
              </a:r>
              <a:endParaRPr/>
            </a:p>
          </p:txBody>
        </p:sp>
      </p:grpSp>
      <p:pic>
        <p:nvPicPr>
          <p:cNvPr id="371" name="Google Shape;371;p12" descr="All India Institute of Ayurveda, Delhi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66" y="5862320"/>
            <a:ext cx="736616" cy="733268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72" name="Google Shape;372;p12" descr="National Ayurveda Day — Vikas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3" descr="Image result for ayurvedic dru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7330" y="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3"/>
          <p:cNvSpPr/>
          <p:nvPr/>
        </p:nvSpPr>
        <p:spPr>
          <a:xfrm>
            <a:off x="7488621" y="2277613"/>
            <a:ext cx="4703379" cy="4580387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3"/>
          <p:cNvSpPr txBox="1"/>
          <p:nvPr/>
        </p:nvSpPr>
        <p:spPr>
          <a:xfrm>
            <a:off x="8022020" y="3015252"/>
            <a:ext cx="3852041" cy="310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TREATMENT MODALITIES IN AYURVEDA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PREVENTIVE</a:t>
            </a:r>
            <a:endParaRPr/>
          </a:p>
        </p:txBody>
      </p:sp>
      <p:cxnSp>
        <p:nvCxnSpPr>
          <p:cNvPr id="380" name="Google Shape;380;p13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381" name="Google Shape;381;p13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82" name="Google Shape;382;p13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14" descr="A collage of a perso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1494" b="2350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4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4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DINACHARYA 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(PROPER DAILY ROUTINE) </a:t>
            </a:r>
            <a:endParaRPr sz="5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99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1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846"/>
          <a:stretch/>
        </p:blipFill>
        <p:spPr>
          <a:xfrm>
            <a:off x="2749779" y="111760"/>
            <a:ext cx="6974213" cy="66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5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99" name="Google Shape;399;p15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6"/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RITUCHARYA (SEASONAL ACTIVITIES) </a:t>
            </a:r>
            <a:endParaRPr/>
          </a:p>
        </p:txBody>
      </p:sp>
      <p:pic>
        <p:nvPicPr>
          <p:cNvPr id="406" name="Google Shape;406;p16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97" r="3834" b="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6"/>
          <p:cNvPicPr preferRelativeResize="0"/>
          <p:nvPr/>
        </p:nvPicPr>
        <p:blipFill rotWithShape="1">
          <a:blip r:embed="rId4">
            <a:alphaModFix/>
          </a:blip>
          <a:srcRect t="9787" r="-2" b="1964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6" descr="All India Institute of Ayurveda, Delhi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09" name="Google Shape;409;p16" descr="National Ayurveda Day — Vikasp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7"/>
          <p:cNvSpPr/>
          <p:nvPr/>
        </p:nvSpPr>
        <p:spPr>
          <a:xfrm>
            <a:off x="1768100" y="-1"/>
            <a:ext cx="10423900" cy="5920155"/>
          </a:xfrm>
          <a:custGeom>
            <a:avLst/>
            <a:gdLst/>
            <a:ahLst/>
            <a:cxnLst/>
            <a:rect l="l" t="t" r="r" b="b"/>
            <a:pathLst>
              <a:path w="10423900" h="5491534" extrusionOk="0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7"/>
          <p:cNvSpPr txBox="1"/>
          <p:nvPr/>
        </p:nvSpPr>
        <p:spPr>
          <a:xfrm>
            <a:off x="5526156" y="365125"/>
            <a:ext cx="5827643" cy="143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ACHARA RASAYANA</a:t>
            </a:r>
            <a:endParaRPr/>
          </a:p>
        </p:txBody>
      </p:sp>
      <p:pic>
        <p:nvPicPr>
          <p:cNvPr id="417" name="Google Shape;417;p17" descr="Good Conduct Stock Illustrations – 359 Good Conduct Stock Illustrations,  Vectors &amp; Clipart - Dreamsti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6" y="3073572"/>
            <a:ext cx="4309533" cy="28677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17"/>
          <p:cNvGrpSpPr/>
          <p:nvPr/>
        </p:nvGrpSpPr>
        <p:grpSpPr>
          <a:xfrm>
            <a:off x="5526156" y="2057825"/>
            <a:ext cx="5827644" cy="4117124"/>
            <a:chOff x="0" y="2012"/>
            <a:chExt cx="5827644" cy="4117124"/>
          </a:xfrm>
        </p:grpSpPr>
        <p:cxnSp>
          <p:nvCxnSpPr>
            <p:cNvPr id="419" name="Google Shape;419;p17"/>
            <p:cNvCxnSpPr/>
            <p:nvPr/>
          </p:nvCxnSpPr>
          <p:spPr>
            <a:xfrm>
              <a:off x="0" y="2012"/>
              <a:ext cx="5827644" cy="0"/>
            </a:xfrm>
            <a:prstGeom prst="straightConnector1">
              <a:avLst/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20" name="Google Shape;420;p17"/>
            <p:cNvSpPr/>
            <p:nvPr/>
          </p:nvSpPr>
          <p:spPr>
            <a:xfrm>
              <a:off x="0" y="2012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 txBox="1"/>
            <p:nvPr/>
          </p:nvSpPr>
          <p:spPr>
            <a:xfrm>
              <a:off x="0" y="2012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person must be truthful, free from anger</a:t>
              </a:r>
              <a:endParaRPr/>
            </a:p>
          </p:txBody>
        </p:sp>
        <p:cxnSp>
          <p:nvCxnSpPr>
            <p:cNvPr id="422" name="Google Shape;422;p17"/>
            <p:cNvCxnSpPr/>
            <p:nvPr/>
          </p:nvCxnSpPr>
          <p:spPr>
            <a:xfrm>
              <a:off x="0" y="688199"/>
              <a:ext cx="5827644" cy="0"/>
            </a:xfrm>
            <a:prstGeom prst="straightConnector1">
              <a:avLst/>
            </a:prstGeom>
            <a:gradFill>
              <a:gsLst>
                <a:gs pos="0">
                  <a:srgbClr val="6AC7D3"/>
                </a:gs>
                <a:gs pos="50000">
                  <a:srgbClr val="4CC5D3"/>
                </a:gs>
                <a:gs pos="100000">
                  <a:srgbClr val="3BB3C1"/>
                </a:gs>
              </a:gsLst>
              <a:lin ang="5400000" scaled="0"/>
            </a:gradFill>
            <a:ln w="9525" cap="flat" cmpd="sng">
              <a:solidFill>
                <a:srgbClr val="53C1CE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23" name="Google Shape;423;p17"/>
            <p:cNvSpPr/>
            <p:nvPr/>
          </p:nvSpPr>
          <p:spPr>
            <a:xfrm>
              <a:off x="0" y="688199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7"/>
            <p:cNvSpPr txBox="1"/>
            <p:nvPr/>
          </p:nvSpPr>
          <p:spPr>
            <a:xfrm>
              <a:off x="0" y="688199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Should be devoid of alcohol, sex indulgence </a:t>
              </a:r>
              <a:endParaRPr/>
            </a:p>
          </p:txBody>
        </p:sp>
        <p:cxnSp>
          <p:nvCxnSpPr>
            <p:cNvPr id="425" name="Google Shape;425;p17"/>
            <p:cNvCxnSpPr/>
            <p:nvPr/>
          </p:nvCxnSpPr>
          <p:spPr>
            <a:xfrm>
              <a:off x="0" y="1374387"/>
              <a:ext cx="5827644" cy="0"/>
            </a:xfrm>
            <a:prstGeom prst="straightConnector1">
              <a:avLst/>
            </a:prstGeom>
            <a:gradFill>
              <a:gsLst>
                <a:gs pos="0">
                  <a:srgbClr val="66CDAE"/>
                </a:gs>
                <a:gs pos="50000">
                  <a:srgbClr val="47CCA7"/>
                </a:gs>
                <a:gs pos="100000">
                  <a:srgbClr val="37BB96"/>
                </a:gs>
              </a:gsLst>
              <a:lin ang="5400000" scaled="0"/>
            </a:gradFill>
            <a:ln w="9525" cap="flat" cmpd="sng">
              <a:solidFill>
                <a:srgbClr val="4EC7A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26" name="Google Shape;426;p17"/>
            <p:cNvSpPr/>
            <p:nvPr/>
          </p:nvSpPr>
          <p:spPr>
            <a:xfrm>
              <a:off x="0" y="1374387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 txBox="1"/>
            <p:nvPr/>
          </p:nvSpPr>
          <p:spPr>
            <a:xfrm>
              <a:off x="0" y="1374387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person must not indulge in violence or exhaustion. </a:t>
              </a:r>
              <a:endParaRPr/>
            </a:p>
          </p:txBody>
        </p:sp>
        <p:cxnSp>
          <p:nvCxnSpPr>
            <p:cNvPr id="428" name="Google Shape;428;p17"/>
            <p:cNvCxnSpPr/>
            <p:nvPr/>
          </p:nvCxnSpPr>
          <p:spPr>
            <a:xfrm>
              <a:off x="0" y="2060574"/>
              <a:ext cx="5827644" cy="0"/>
            </a:xfrm>
            <a:prstGeom prst="straightConnector1">
              <a:avLst/>
            </a:prstGeom>
            <a:gradFill>
              <a:gsLst>
                <a:gs pos="0">
                  <a:srgbClr val="62C683"/>
                </a:gs>
                <a:gs pos="50000">
                  <a:srgbClr val="43C470"/>
                </a:gs>
                <a:gs pos="100000">
                  <a:srgbClr val="33B561"/>
                </a:gs>
              </a:gsLst>
              <a:lin ang="5400000" scaled="0"/>
            </a:gradFill>
            <a:ln w="9525" cap="flat" cmpd="sng">
              <a:solidFill>
                <a:srgbClr val="49C07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29" name="Google Shape;429;p17"/>
            <p:cNvSpPr/>
            <p:nvPr/>
          </p:nvSpPr>
          <p:spPr>
            <a:xfrm>
              <a:off x="0" y="2060574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 txBox="1"/>
            <p:nvPr/>
          </p:nvSpPr>
          <p:spPr>
            <a:xfrm>
              <a:off x="0" y="2060574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person may regularly offer prayers to Gods, Teachers,                         Preceptors and old people. </a:t>
              </a:r>
              <a:endParaRPr/>
            </a:p>
          </p:txBody>
        </p:sp>
        <p:cxnSp>
          <p:nvCxnSpPr>
            <p:cNvPr id="431" name="Google Shape;431;p17"/>
            <p:cNvCxnSpPr/>
            <p:nvPr/>
          </p:nvCxnSpPr>
          <p:spPr>
            <a:xfrm>
              <a:off x="0" y="2746761"/>
              <a:ext cx="5827644" cy="0"/>
            </a:xfrm>
            <a:prstGeom prst="straightConnector1">
              <a:avLst/>
            </a:prstGeom>
            <a:gradFill>
              <a:gsLst>
                <a:gs pos="0">
                  <a:srgbClr val="61C05F"/>
                </a:gs>
                <a:gs pos="50000">
                  <a:srgbClr val="43BD3E"/>
                </a:gs>
                <a:gs pos="100000">
                  <a:srgbClr val="36AC32"/>
                </a:gs>
              </a:gsLst>
              <a:lin ang="5400000" scaled="0"/>
            </a:gradFill>
            <a:ln w="9525" cap="flat" cmpd="sng">
              <a:solidFill>
                <a:srgbClr val="49B84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32" name="Google Shape;432;p17"/>
            <p:cNvSpPr/>
            <p:nvPr/>
          </p:nvSpPr>
          <p:spPr>
            <a:xfrm>
              <a:off x="0" y="2746761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 txBox="1"/>
            <p:nvPr/>
          </p:nvSpPr>
          <p:spPr>
            <a:xfrm>
              <a:off x="0" y="2746761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person must be free from barbarous acts,</a:t>
              </a:r>
              <a:endParaRPr/>
            </a:p>
          </p:txBody>
        </p:sp>
        <p:cxnSp>
          <p:nvCxnSpPr>
            <p:cNvPr id="434" name="Google Shape;434;p17"/>
            <p:cNvCxnSpPr/>
            <p:nvPr/>
          </p:nvCxnSpPr>
          <p:spPr>
            <a:xfrm>
              <a:off x="0" y="3432949"/>
              <a:ext cx="5827644" cy="0"/>
            </a:xfrm>
            <a:prstGeom prst="straightConnector1">
              <a:avLst/>
            </a:prstGeom>
            <a:gradFill>
              <a:gsLst>
                <a:gs pos="0">
                  <a:srgbClr val="7EB55F"/>
                </a:gs>
                <a:gs pos="50000">
                  <a:srgbClr val="6EB03F"/>
                </a:gs>
                <a:gs pos="100000">
                  <a:srgbClr val="5F9F34"/>
                </a:gs>
              </a:gsLst>
              <a:lin ang="5400000" scaled="0"/>
            </a:gradFill>
            <a:ln w="9525" cap="flat" cmpd="sng">
              <a:solidFill>
                <a:srgbClr val="6FAB4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35" name="Google Shape;435;p17"/>
            <p:cNvSpPr/>
            <p:nvPr/>
          </p:nvSpPr>
          <p:spPr>
            <a:xfrm>
              <a:off x="0" y="3432949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7"/>
            <p:cNvSpPr txBox="1"/>
            <p:nvPr/>
          </p:nvSpPr>
          <p:spPr>
            <a:xfrm>
              <a:off x="0" y="3432949"/>
              <a:ext cx="5827644" cy="686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His period of awakening and sleep is regular, must take milk and Ghee regularly, </a:t>
              </a:r>
              <a:endParaRPr/>
            </a:p>
          </p:txBody>
        </p:sp>
      </p:grpSp>
      <p:pic>
        <p:nvPicPr>
          <p:cNvPr id="437" name="Google Shape;437;p17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38" name="Google Shape;438;p17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8"/>
          <p:cNvSpPr/>
          <p:nvPr/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686238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8"/>
          <p:cNvSpPr/>
          <p:nvPr/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8"/>
          <p:cNvSpPr txBox="1"/>
          <p:nvPr/>
        </p:nvSpPr>
        <p:spPr>
          <a:xfrm>
            <a:off x="6286750" y="1249479"/>
            <a:ext cx="5351144" cy="71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ACHARA RASAYANA</a:t>
            </a:r>
            <a:endParaRPr/>
          </a:p>
        </p:txBody>
      </p:sp>
      <p:pic>
        <p:nvPicPr>
          <p:cNvPr id="449" name="Google Shape;449;p18" descr="Good Conduct Stock Illustrations – 359 Good Conduct Stock Illustrations,  Vectors &amp; Clipart - Dreamsti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807" y="1605152"/>
            <a:ext cx="5468347" cy="363893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8"/>
          <p:cNvSpPr txBox="1"/>
          <p:nvPr/>
        </p:nvSpPr>
        <p:spPr>
          <a:xfrm>
            <a:off x="6371419" y="2142632"/>
            <a:ext cx="4743805" cy="35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515619" marR="635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Should be free from ego, Whose conduct is good, must not be narrow minded,</a:t>
            </a:r>
            <a:endParaRPr/>
          </a:p>
          <a:p>
            <a:pPr marL="515619" marR="635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Should have love for spiritual Knowledge, must have excellent sense organ, </a:t>
            </a:r>
            <a:endParaRPr/>
          </a:p>
          <a:p>
            <a:pPr marL="515619" marR="635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having self control, who regularly read scripture, must have regard for elderly people, must take milk and Ghee regularly. </a:t>
            </a:r>
            <a:endParaRPr/>
          </a:p>
          <a:p>
            <a:pPr marL="287020" marR="635" lvl="0" indent="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51" name="Google Shape;451;p18" descr="All India Institute of Ayurveda, Delhi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52" name="Google Shape;452;p18" descr="National Ayurveda Day — Vikasp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3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9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083" y="552027"/>
            <a:ext cx="4846827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9"/>
          <p:cNvSpPr txBox="1"/>
          <p:nvPr/>
        </p:nvSpPr>
        <p:spPr>
          <a:xfrm>
            <a:off x="6149092" y="964999"/>
            <a:ext cx="5351144" cy="71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LIFE BALANCE 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9"/>
          <p:cNvSpPr txBox="1"/>
          <p:nvPr/>
        </p:nvSpPr>
        <p:spPr>
          <a:xfrm>
            <a:off x="6638033" y="1771808"/>
            <a:ext cx="5275329" cy="412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 Hours Sleep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 Hours Personal time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 Hours Dedicated working Hours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 hours fruitful with family and friends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62" name="Google Shape;462;p19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242" y="5555563"/>
            <a:ext cx="654797" cy="65182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63" name="Google Shape;463;p19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8360" y="32785"/>
            <a:ext cx="756289" cy="77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BURDEN OF MENTAL DISORDERS </a:t>
            </a: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72493" y="1681544"/>
            <a:ext cx="10972800" cy="18288"/>
          </a:xfrm>
          <a:custGeom>
            <a:avLst/>
            <a:gdLst/>
            <a:ahLst/>
            <a:cxnLst/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w="44450" cap="rnd" cmpd="sng">
            <a:solidFill>
              <a:schemeClr val="accent2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" descr="Mental Health - Education Connect Plus"/>
          <p:cNvPicPr preferRelativeResize="0"/>
          <p:nvPr/>
        </p:nvPicPr>
        <p:blipFill rotWithShape="1">
          <a:blip r:embed="rId3">
            <a:alphaModFix/>
          </a:blip>
          <a:srcRect l="7180" r="7124" b="-1"/>
          <a:stretch/>
        </p:blipFill>
        <p:spPr>
          <a:xfrm>
            <a:off x="8247888" y="1956659"/>
            <a:ext cx="3941064" cy="4096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2"/>
          <p:cNvGrpSpPr/>
          <p:nvPr/>
        </p:nvGrpSpPr>
        <p:grpSpPr>
          <a:xfrm>
            <a:off x="158570" y="3124502"/>
            <a:ext cx="8850710" cy="1844386"/>
            <a:chOff x="2638" y="1194721"/>
            <a:chExt cx="8850710" cy="1844386"/>
          </a:xfrm>
        </p:grpSpPr>
        <p:sp>
          <p:nvSpPr>
            <p:cNvPr id="120" name="Google Shape;120;p2"/>
            <p:cNvSpPr/>
            <p:nvPr/>
          </p:nvSpPr>
          <p:spPr>
            <a:xfrm>
              <a:off x="2638" y="1194721"/>
              <a:ext cx="2141531" cy="90657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 txBox="1"/>
            <p:nvPr/>
          </p:nvSpPr>
          <p:spPr>
            <a:xfrm>
              <a:off x="29191" y="1221274"/>
              <a:ext cx="2088425" cy="853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Depression</a:t>
              </a:r>
              <a:endPara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16791" y="2101294"/>
              <a:ext cx="214153" cy="56268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23" name="Google Shape;123;p2"/>
            <p:cNvSpPr/>
            <p:nvPr/>
          </p:nvSpPr>
          <p:spPr>
            <a:xfrm>
              <a:off x="430945" y="2288857"/>
              <a:ext cx="1200401" cy="7502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 txBox="1"/>
            <p:nvPr/>
          </p:nvSpPr>
          <p:spPr>
            <a:xfrm>
              <a:off x="452919" y="2310831"/>
              <a:ext cx="1156453" cy="70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29200" rIns="438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mbria"/>
                <a:buNone/>
              </a:pPr>
              <a:r>
                <a:rPr lang="en-US" sz="23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264 million</a:t>
              </a:r>
              <a:endParaRPr sz="23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519295" y="1194721"/>
              <a:ext cx="1861267" cy="77765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 txBox="1"/>
            <p:nvPr/>
          </p:nvSpPr>
          <p:spPr>
            <a:xfrm>
              <a:off x="2542072" y="1217498"/>
              <a:ext cx="1815713" cy="732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Bipolar Disorder</a:t>
              </a:r>
              <a:endPara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705422" y="1972378"/>
              <a:ext cx="186126" cy="56268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28" name="Google Shape;128;p2"/>
            <p:cNvSpPr/>
            <p:nvPr/>
          </p:nvSpPr>
          <p:spPr>
            <a:xfrm>
              <a:off x="2891549" y="2159941"/>
              <a:ext cx="1200401" cy="7502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 txBox="1"/>
            <p:nvPr/>
          </p:nvSpPr>
          <p:spPr>
            <a:xfrm>
              <a:off x="2913523" y="2181915"/>
              <a:ext cx="1156453" cy="70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29200" rIns="438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mbria"/>
                <a:buNone/>
              </a:pPr>
              <a:r>
                <a:rPr lang="en-US" sz="23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45 million</a:t>
              </a:r>
              <a:endParaRPr sz="23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55688" y="1194721"/>
              <a:ext cx="1861267" cy="777657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 txBox="1"/>
            <p:nvPr/>
          </p:nvSpPr>
          <p:spPr>
            <a:xfrm>
              <a:off x="4778465" y="1217498"/>
              <a:ext cx="1815713" cy="732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Schizophrenia</a:t>
              </a:r>
              <a:endPara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941815" y="1972378"/>
              <a:ext cx="186126" cy="56268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33" name="Google Shape;133;p2"/>
            <p:cNvSpPr/>
            <p:nvPr/>
          </p:nvSpPr>
          <p:spPr>
            <a:xfrm>
              <a:off x="5127942" y="2159941"/>
              <a:ext cx="1200401" cy="7502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5149916" y="2181915"/>
              <a:ext cx="1156453" cy="70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29200" rIns="438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mbria"/>
                <a:buNone/>
              </a:pPr>
              <a:r>
                <a:rPr lang="en-US" sz="23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20 million</a:t>
              </a:r>
              <a:endParaRPr sz="23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992081" y="1194721"/>
              <a:ext cx="1861267" cy="777657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 txBox="1"/>
            <p:nvPr/>
          </p:nvSpPr>
          <p:spPr>
            <a:xfrm>
              <a:off x="7014858" y="1217498"/>
              <a:ext cx="1815713" cy="732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mbria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Dementia</a:t>
              </a:r>
              <a:endPara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178208" y="1972378"/>
              <a:ext cx="186126" cy="56268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38" name="Google Shape;138;p2"/>
            <p:cNvSpPr/>
            <p:nvPr/>
          </p:nvSpPr>
          <p:spPr>
            <a:xfrm>
              <a:off x="7364335" y="2159941"/>
              <a:ext cx="1200401" cy="7502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 txBox="1"/>
            <p:nvPr/>
          </p:nvSpPr>
          <p:spPr>
            <a:xfrm>
              <a:off x="7386309" y="2181915"/>
              <a:ext cx="1156453" cy="70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29200" rIns="438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mbria"/>
                <a:buNone/>
              </a:pPr>
              <a:r>
                <a:rPr lang="en-US" sz="23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50 million</a:t>
              </a:r>
              <a:endParaRPr sz="23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140" name="Google Shape;140;p2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9569" y="39015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41" name="Google Shape;141;p2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368" y="0"/>
            <a:ext cx="964535" cy="987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20" descr="Image result for ayurvedic drugs"/>
          <p:cNvPicPr preferRelativeResize="0"/>
          <p:nvPr/>
        </p:nvPicPr>
        <p:blipFill rotWithShape="1">
          <a:blip r:embed="rId3">
            <a:alphaModFix/>
          </a:blip>
          <a:srcRect l="5515" r="15174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0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0"/>
          <p:cNvSpPr txBox="1"/>
          <p:nvPr/>
        </p:nvSpPr>
        <p:spPr>
          <a:xfrm>
            <a:off x="6746241" y="2434201"/>
            <a:ext cx="4978400" cy="304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TREATMENT MODALITIES IN AYURVEDA</a:t>
            </a:r>
            <a:endParaRPr/>
          </a:p>
          <a:p>
            <a:pPr marL="0" marR="0" lvl="0" indent="203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CURATIVE &amp;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RESTORATIVE</a:t>
            </a:r>
            <a:endParaRPr/>
          </a:p>
        </p:txBody>
      </p:sp>
      <p:pic>
        <p:nvPicPr>
          <p:cNvPr id="472" name="Google Shape;472;p20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73" name="Google Shape;473;p20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1"/>
          <p:cNvSpPr txBox="1"/>
          <p:nvPr/>
        </p:nvSpPr>
        <p:spPr>
          <a:xfrm>
            <a:off x="628650" y="259591"/>
            <a:ext cx="10972800" cy="51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YOGA &amp; PRANAYAMA </a:t>
            </a:r>
            <a:endParaRPr/>
          </a:p>
        </p:txBody>
      </p:sp>
      <p:sp>
        <p:nvSpPr>
          <p:cNvPr id="479" name="Google Shape;479;p21"/>
          <p:cNvSpPr txBox="1"/>
          <p:nvPr/>
        </p:nvSpPr>
        <p:spPr>
          <a:xfrm>
            <a:off x="295715" y="1050669"/>
            <a:ext cx="4152774" cy="53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Asana practices improves Chest expansion and Cardio-pulmonary functions</a:t>
            </a:r>
            <a:endParaRPr/>
          </a:p>
          <a:p>
            <a:pPr marL="0" marR="0" lvl="0" indent="1841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Asana stretch &amp; relax nerves, muscles and promote free flow of energy throughout body</a:t>
            </a:r>
            <a:endParaRPr/>
          </a:p>
          <a:p>
            <a:pPr marL="0" marR="0" lvl="0" indent="1841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They nourish &amp; tone specific and neglected Organs and Glands</a:t>
            </a:r>
            <a:endParaRPr/>
          </a:p>
          <a:p>
            <a:pPr marL="0" marR="0" lvl="0" indent="1841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80" name="Google Shape;480;p21" descr="A person in black pant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4255" y="1551125"/>
            <a:ext cx="6569273" cy="4303464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1"/>
          <p:cNvSpPr txBox="1"/>
          <p:nvPr/>
        </p:nvSpPr>
        <p:spPr>
          <a:xfrm>
            <a:off x="1124391" y="6355045"/>
            <a:ext cx="86863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https://www.ayush.gov.in National Clinical Management Protocol based on Ayurveda and Yoga for management of Covid-19</a:t>
            </a:r>
            <a:endParaRPr/>
          </a:p>
        </p:txBody>
      </p:sp>
      <p:pic>
        <p:nvPicPr>
          <p:cNvPr id="482" name="Google Shape;482;p21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6" y="5854589"/>
            <a:ext cx="744383" cy="740999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83" name="Google Shape;483;p21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2"/>
          <p:cNvSpPr txBox="1"/>
          <p:nvPr/>
        </p:nvSpPr>
        <p:spPr>
          <a:xfrm>
            <a:off x="7011036" y="-1"/>
            <a:ext cx="4419600" cy="114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YOGA &amp; PRANAYAMA </a:t>
            </a:r>
            <a:endParaRPr/>
          </a:p>
        </p:txBody>
      </p:sp>
      <p:pic>
        <p:nvPicPr>
          <p:cNvPr id="489" name="Google Shape;489;p22" descr="Bhramari Pranayama (Humming Bee Breath) – Steps, Benefits &amp;amp; Precautions"/>
          <p:cNvPicPr preferRelativeResize="0"/>
          <p:nvPr/>
        </p:nvPicPr>
        <p:blipFill rotWithShape="1">
          <a:blip r:embed="rId3">
            <a:alphaModFix/>
          </a:blip>
          <a:srcRect l="6220" r="6477" b="2"/>
          <a:stretch/>
        </p:blipFill>
        <p:spPr>
          <a:xfrm>
            <a:off x="21" y="10"/>
            <a:ext cx="6324580" cy="6857990"/>
          </a:xfrm>
          <a:custGeom>
            <a:avLst/>
            <a:gdLst/>
            <a:ahLst/>
            <a:cxnLst/>
            <a:rect l="l" t="t" r="r" b="b"/>
            <a:pathLst>
              <a:path w="6901731" h="6858000" extrusionOk="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90" name="Google Shape;490;p22"/>
          <p:cNvSpPr txBox="1"/>
          <p:nvPr/>
        </p:nvSpPr>
        <p:spPr>
          <a:xfrm>
            <a:off x="5922073" y="900139"/>
            <a:ext cx="6324580" cy="587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Pranayama stimulates vagal (parasympathetic) activity and decreases stress (reduce Cortical - the stress hormone) and anxiety</a:t>
            </a:r>
            <a:endParaRPr/>
          </a:p>
          <a:p>
            <a:pPr marL="11430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 anti-oxidant protection</a:t>
            </a:r>
            <a:endParaRPr/>
          </a:p>
          <a:p>
            <a:pPr marL="11430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Bhramari pranayama improve blood flow to the ciliary epithelium and has anti-inflammatory actions</a:t>
            </a:r>
            <a:endParaRPr/>
          </a:p>
          <a:p>
            <a:pPr marL="457200" marR="0" lvl="0" indent="-158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Noto Sans Symbols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91" name="Google Shape;491;p22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662" y="5555563"/>
            <a:ext cx="971378" cy="966963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92" name="Google Shape;492;p22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2712" y="32785"/>
            <a:ext cx="1121938" cy="114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p23" descr="Pranayama Stock Photos and Images - 123RF"/>
          <p:cNvPicPr preferRelativeResize="0"/>
          <p:nvPr/>
        </p:nvPicPr>
        <p:blipFill rotWithShape="1">
          <a:blip r:embed="rId3">
            <a:alphaModFix/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3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3"/>
          <p:cNvSpPr txBox="1"/>
          <p:nvPr/>
        </p:nvSpPr>
        <p:spPr>
          <a:xfrm>
            <a:off x="7425808" y="599439"/>
            <a:ext cx="4487670" cy="102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YOGA &amp; PRANAYAMA </a:t>
            </a:r>
            <a:endParaRPr/>
          </a:p>
        </p:txBody>
      </p:sp>
      <p:sp>
        <p:nvSpPr>
          <p:cNvPr id="501" name="Google Shape;501;p23"/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5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increase the oxygen saturation in body</a:t>
            </a:r>
            <a:endParaRPr/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45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Enhances Brain function</a:t>
            </a:r>
            <a:endParaRPr/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45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Normalizes brainwave patterns</a:t>
            </a:r>
            <a:endParaRPr/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45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boosts Immune System</a:t>
            </a:r>
            <a:endParaRPr/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45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Pranayama  brings peace and steadiness</a:t>
            </a:r>
            <a:endParaRPr/>
          </a:p>
          <a:p>
            <a:pPr marL="457200" marR="0" lvl="0" indent="-58261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45000"/>
              <a:buFont typeface="Arial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02" name="Google Shape;502;p23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503" name="Google Shape;503;p23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4"/>
          <p:cNvSpPr/>
          <p:nvPr/>
        </p:nvSpPr>
        <p:spPr>
          <a:xfrm>
            <a:off x="997948" y="193313"/>
            <a:ext cx="101961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MEDHYA RASAYANA AND M</a:t>
            </a: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ENTAL HEALTH</a:t>
            </a: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 मानसिक स्वास्थ्य</a:t>
            </a:r>
            <a:endParaRPr sz="3200" b="0" i="1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09" name="Google Shape;509;p24"/>
          <p:cNvGrpSpPr/>
          <p:nvPr/>
        </p:nvGrpSpPr>
        <p:grpSpPr>
          <a:xfrm>
            <a:off x="151329" y="1041409"/>
            <a:ext cx="11889340" cy="2201730"/>
            <a:chOff x="4066" y="555709"/>
            <a:chExt cx="11889340" cy="2201730"/>
          </a:xfrm>
        </p:grpSpPr>
        <p:sp>
          <p:nvSpPr>
            <p:cNvPr id="510" name="Google Shape;510;p24"/>
            <p:cNvSpPr/>
            <p:nvPr/>
          </p:nvSpPr>
          <p:spPr>
            <a:xfrm>
              <a:off x="4066" y="555709"/>
              <a:ext cx="2201729" cy="176138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53997" r="-53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202222" y="2140955"/>
              <a:ext cx="1959539" cy="616484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 txBox="1"/>
            <p:nvPr/>
          </p:nvSpPr>
          <p:spPr>
            <a:xfrm>
              <a:off x="202222" y="2140955"/>
              <a:ext cx="1959539" cy="616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imes New Roman"/>
                <a:buNone/>
              </a:pPr>
              <a:r>
                <a:rPr lang="en-US" sz="1600" i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Glycyrrhiza glabra </a:t>
              </a:r>
              <a:r>
                <a:rPr lang="en-US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L.</a:t>
              </a: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2425969" y="555709"/>
              <a:ext cx="2201729" cy="176138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8999" b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2624124" y="2140955"/>
              <a:ext cx="1959539" cy="616484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 txBox="1"/>
            <p:nvPr/>
          </p:nvSpPr>
          <p:spPr>
            <a:xfrm>
              <a:off x="2624124" y="2140955"/>
              <a:ext cx="1959539" cy="616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imes New Roman"/>
                <a:buNone/>
              </a:pPr>
              <a:r>
                <a:rPr lang="en-US" sz="1600" i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Tinospora cordifolia </a:t>
              </a:r>
              <a:r>
                <a:rPr lang="en-US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(WILLD.) HOOK.F. &amp; THOMS.</a:t>
              </a: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847872" y="555709"/>
              <a:ext cx="2201729" cy="17613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17999" r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5046027" y="2140955"/>
              <a:ext cx="1959539" cy="616484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 txBox="1"/>
            <p:nvPr/>
          </p:nvSpPr>
          <p:spPr>
            <a:xfrm>
              <a:off x="5046027" y="2140955"/>
              <a:ext cx="1959539" cy="616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imes New Roman"/>
                <a:buNone/>
              </a:pPr>
              <a:r>
                <a:rPr lang="en-US" sz="1600" i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Bacopa monnieri </a:t>
              </a:r>
              <a:r>
                <a:rPr lang="en-US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(L.) PENNELL</a:t>
              </a: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7269774" y="555709"/>
              <a:ext cx="2201729" cy="176138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5997" r="-2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7467930" y="2140955"/>
              <a:ext cx="1959539" cy="616484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 txBox="1"/>
            <p:nvPr/>
          </p:nvSpPr>
          <p:spPr>
            <a:xfrm>
              <a:off x="7467930" y="2140955"/>
              <a:ext cx="1959539" cy="616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imes New Roman"/>
                <a:buNone/>
              </a:pPr>
              <a:r>
                <a:rPr lang="en-US" sz="1600" i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Convolvulus prostratus </a:t>
              </a:r>
              <a:r>
                <a:rPr lang="en-US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FORSSK.</a:t>
              </a: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9691677" y="555709"/>
              <a:ext cx="2201729" cy="1761383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4999" b="-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9889833" y="2140955"/>
              <a:ext cx="1959539" cy="616484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 txBox="1"/>
            <p:nvPr/>
          </p:nvSpPr>
          <p:spPr>
            <a:xfrm>
              <a:off x="9889833" y="2140955"/>
              <a:ext cx="1959539" cy="616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imes New Roman"/>
                <a:buNone/>
              </a:pPr>
              <a:r>
                <a:rPr lang="en-US" sz="1600" i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Withania somnifera </a:t>
              </a:r>
              <a:r>
                <a:rPr lang="en-US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DUNAL</a:t>
              </a:r>
              <a:endParaRPr/>
            </a:p>
          </p:txBody>
        </p:sp>
      </p:grpSp>
      <p:pic>
        <p:nvPicPr>
          <p:cNvPr id="525" name="Google Shape;525;p24"/>
          <p:cNvPicPr preferRelativeResize="0"/>
          <p:nvPr/>
        </p:nvPicPr>
        <p:blipFill rotWithShape="1">
          <a:blip r:embed="rId8">
            <a:alphaModFix/>
          </a:blip>
          <a:srcRect l="32444" t="22173" r="10337" b="14455"/>
          <a:stretch/>
        </p:blipFill>
        <p:spPr>
          <a:xfrm>
            <a:off x="267128" y="4434460"/>
            <a:ext cx="3628258" cy="22603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526" name="Google Shape;526;p24"/>
          <p:cNvSpPr/>
          <p:nvPr/>
        </p:nvSpPr>
        <p:spPr>
          <a:xfrm>
            <a:off x="6824311" y="3537238"/>
            <a:ext cx="226786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7" name="Google Shape;527;p24"/>
          <p:cNvPicPr preferRelativeResize="0"/>
          <p:nvPr/>
        </p:nvPicPr>
        <p:blipFill rotWithShape="1">
          <a:blip r:embed="rId9">
            <a:alphaModFix/>
          </a:blip>
          <a:srcRect l="2873" t="14165" r="37219" b="14607"/>
          <a:stretch/>
        </p:blipFill>
        <p:spPr>
          <a:xfrm>
            <a:off x="4236840" y="4434461"/>
            <a:ext cx="3628258" cy="22811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28" name="Google Shape;528;p24"/>
          <p:cNvPicPr preferRelativeResize="0"/>
          <p:nvPr/>
        </p:nvPicPr>
        <p:blipFill rotWithShape="1">
          <a:blip r:embed="rId10">
            <a:alphaModFix/>
          </a:blip>
          <a:srcRect l="24776" t="23071" r="23759" b="14007"/>
          <a:stretch/>
        </p:blipFill>
        <p:spPr>
          <a:xfrm>
            <a:off x="8372536" y="4434460"/>
            <a:ext cx="3628258" cy="22811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9" name="Google Shape;529;p24"/>
          <p:cNvSpPr/>
          <p:nvPr/>
        </p:nvSpPr>
        <p:spPr>
          <a:xfrm>
            <a:off x="267128" y="3391045"/>
            <a:ext cx="2267861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Blocking serotonin uptake/ 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सिरोटोनिन के अवशोषण को रोकना</a:t>
            </a:r>
            <a:endParaRPr sz="2000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p24"/>
          <p:cNvSpPr/>
          <p:nvPr/>
        </p:nvSpPr>
        <p:spPr>
          <a:xfrm>
            <a:off x="2534989" y="3362217"/>
            <a:ext cx="226786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Inhibits MAO/ एम.ए.ओ को रोकना</a:t>
            </a:r>
            <a:endParaRPr sz="2000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24"/>
          <p:cNvSpPr/>
          <p:nvPr/>
        </p:nvSpPr>
        <p:spPr>
          <a:xfrm>
            <a:off x="4802850" y="3272757"/>
            <a:ext cx="226786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functions like imipramine/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ईमिप्रमिन के तरह काम करता हे</a:t>
            </a:r>
            <a:endParaRPr sz="1800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2" name="Google Shape;532;p24"/>
          <p:cNvSpPr/>
          <p:nvPr/>
        </p:nvSpPr>
        <p:spPr>
          <a:xfrm>
            <a:off x="7430900" y="3213458"/>
            <a:ext cx="22678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increases retention memory/ स्मरण शक्ति को बढाता हे</a:t>
            </a:r>
            <a:endParaRPr sz="2000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3" name="Google Shape;533;p24"/>
          <p:cNvSpPr/>
          <p:nvPr/>
        </p:nvSpPr>
        <p:spPr>
          <a:xfrm>
            <a:off x="9653676" y="3204906"/>
            <a:ext cx="22678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mood stabilizer/ भावो को स्थिर करने वाला</a:t>
            </a:r>
            <a:endParaRPr sz="2000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/>
          <p:cNvPicPr preferRelativeResize="0"/>
          <p:nvPr/>
        </p:nvPicPr>
        <p:blipFill rotWithShape="1">
          <a:blip r:embed="rId3">
            <a:alphaModFix/>
          </a:blip>
          <a:srcRect l="10537" t="14829" r="30134" b="5713"/>
          <a:stretch/>
        </p:blipFill>
        <p:spPr>
          <a:xfrm>
            <a:off x="811764" y="373224"/>
            <a:ext cx="4506010" cy="274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9" name="Google Shape;539;p25"/>
          <p:cNvPicPr preferRelativeResize="0"/>
          <p:nvPr/>
        </p:nvPicPr>
        <p:blipFill rotWithShape="1">
          <a:blip r:embed="rId4">
            <a:alphaModFix/>
          </a:blip>
          <a:srcRect l="10331" t="13470" r="30739" b="5441"/>
          <a:stretch/>
        </p:blipFill>
        <p:spPr>
          <a:xfrm>
            <a:off x="6736704" y="354563"/>
            <a:ext cx="4506010" cy="274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5">
            <a:alphaModFix/>
          </a:blip>
          <a:srcRect l="17449" t="19319" r="18342" b="5441"/>
          <a:stretch/>
        </p:blipFill>
        <p:spPr>
          <a:xfrm>
            <a:off x="801758" y="3303037"/>
            <a:ext cx="4516016" cy="274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6">
            <a:alphaModFix/>
          </a:blip>
          <a:srcRect l="34591" t="20000" r="15893" b="5442"/>
          <a:stretch/>
        </p:blipFill>
        <p:spPr>
          <a:xfrm>
            <a:off x="6736704" y="3429000"/>
            <a:ext cx="4506010" cy="274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7">
            <a:alphaModFix/>
          </a:blip>
          <a:srcRect l="9949" t="14829" r="31122" b="20408"/>
          <a:stretch/>
        </p:blipFill>
        <p:spPr>
          <a:xfrm>
            <a:off x="3842995" y="2057400"/>
            <a:ext cx="4506010" cy="274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8" name="Google Shape;548;p26"/>
          <p:cNvPicPr preferRelativeResize="0"/>
          <p:nvPr/>
        </p:nvPicPr>
        <p:blipFill rotWithShape="1">
          <a:blip r:embed="rId3">
            <a:alphaModFix/>
          </a:blip>
          <a:srcRect l="3768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6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6"/>
          <p:cNvSpPr txBox="1"/>
          <p:nvPr/>
        </p:nvSpPr>
        <p:spPr>
          <a:xfrm>
            <a:off x="7531610" y="365124"/>
            <a:ext cx="4335270" cy="226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UTILITY OF PANCHAKARMA IN MENTAL HEALTH</a:t>
            </a:r>
            <a:endParaRPr/>
          </a:p>
        </p:txBody>
      </p:sp>
      <p:sp>
        <p:nvSpPr>
          <p:cNvPr id="551" name="Google Shape;551;p26"/>
          <p:cNvSpPr txBox="1"/>
          <p:nvPr/>
        </p:nvSpPr>
        <p:spPr>
          <a:xfrm>
            <a:off x="7973045" y="3429000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Pradhana karmas (operative procedures) </a:t>
            </a:r>
            <a:endParaRPr/>
          </a:p>
          <a:p>
            <a:pPr marL="1143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Bahya karmas (external therapies).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7"/>
          <p:cNvGrpSpPr/>
          <p:nvPr/>
        </p:nvGrpSpPr>
        <p:grpSpPr>
          <a:xfrm>
            <a:off x="3388262" y="2626955"/>
            <a:ext cx="4638138" cy="1333204"/>
            <a:chOff x="5778536" y="3183751"/>
            <a:chExt cx="1203561" cy="303070"/>
          </a:xfrm>
        </p:grpSpPr>
        <p:sp>
          <p:nvSpPr>
            <p:cNvPr id="557" name="Google Shape;557;p27"/>
            <p:cNvSpPr/>
            <p:nvPr/>
          </p:nvSpPr>
          <p:spPr>
            <a:xfrm>
              <a:off x="6866007" y="3457539"/>
              <a:ext cx="116090" cy="12876"/>
            </a:xfrm>
            <a:custGeom>
              <a:avLst/>
              <a:gdLst/>
              <a:ahLst/>
              <a:cxnLst/>
              <a:rect l="l" t="t" r="r" b="b"/>
              <a:pathLst>
                <a:path w="1677" h="186" extrusionOk="0">
                  <a:moveTo>
                    <a:pt x="1" y="0"/>
                  </a:moveTo>
                  <a:cubicBezTo>
                    <a:pt x="13" y="25"/>
                    <a:pt x="13" y="62"/>
                    <a:pt x="13" y="87"/>
                  </a:cubicBezTo>
                  <a:cubicBezTo>
                    <a:pt x="13" y="124"/>
                    <a:pt x="13" y="148"/>
                    <a:pt x="1" y="185"/>
                  </a:cubicBezTo>
                  <a:lnTo>
                    <a:pt x="1677" y="185"/>
                  </a:lnTo>
                  <a:lnTo>
                    <a:pt x="1677" y="0"/>
                  </a:ln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943156" y="3457539"/>
              <a:ext cx="263609" cy="11976"/>
            </a:xfrm>
            <a:custGeom>
              <a:avLst/>
              <a:gdLst/>
              <a:ahLst/>
              <a:cxnLst/>
              <a:rect l="l" t="t" r="r" b="b"/>
              <a:pathLst>
                <a:path w="3808" h="173" extrusionOk="0">
                  <a:moveTo>
                    <a:pt x="12" y="0"/>
                  </a:moveTo>
                  <a:cubicBezTo>
                    <a:pt x="12" y="25"/>
                    <a:pt x="25" y="50"/>
                    <a:pt x="12" y="74"/>
                  </a:cubicBezTo>
                  <a:cubicBezTo>
                    <a:pt x="25" y="111"/>
                    <a:pt x="12" y="148"/>
                    <a:pt x="0" y="173"/>
                  </a:cubicBezTo>
                  <a:lnTo>
                    <a:pt x="3807" y="173"/>
                  </a:lnTo>
                  <a:cubicBezTo>
                    <a:pt x="3795" y="148"/>
                    <a:pt x="3783" y="111"/>
                    <a:pt x="3783" y="74"/>
                  </a:cubicBezTo>
                  <a:cubicBezTo>
                    <a:pt x="3783" y="50"/>
                    <a:pt x="3795" y="25"/>
                    <a:pt x="3795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6558090" y="3457539"/>
              <a:ext cx="261947" cy="11976"/>
            </a:xfrm>
            <a:custGeom>
              <a:avLst/>
              <a:gdLst/>
              <a:ahLst/>
              <a:cxnLst/>
              <a:rect l="l" t="t" r="r" b="b"/>
              <a:pathLst>
                <a:path w="3784" h="173" extrusionOk="0">
                  <a:moveTo>
                    <a:pt x="13" y="0"/>
                  </a:moveTo>
                  <a:cubicBezTo>
                    <a:pt x="13" y="25"/>
                    <a:pt x="13" y="50"/>
                    <a:pt x="26" y="74"/>
                  </a:cubicBezTo>
                  <a:cubicBezTo>
                    <a:pt x="13" y="111"/>
                    <a:pt x="13" y="148"/>
                    <a:pt x="1" y="173"/>
                  </a:cubicBezTo>
                  <a:lnTo>
                    <a:pt x="3784" y="173"/>
                  </a:lnTo>
                  <a:cubicBezTo>
                    <a:pt x="3771" y="148"/>
                    <a:pt x="3771" y="111"/>
                    <a:pt x="3771" y="74"/>
                  </a:cubicBezTo>
                  <a:cubicBezTo>
                    <a:pt x="3771" y="50"/>
                    <a:pt x="3771" y="25"/>
                    <a:pt x="3784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5778536" y="3457539"/>
              <a:ext cx="119482" cy="11976"/>
            </a:xfrm>
            <a:custGeom>
              <a:avLst/>
              <a:gdLst/>
              <a:ahLst/>
              <a:cxnLst/>
              <a:rect l="l" t="t" r="r" b="b"/>
              <a:pathLst>
                <a:path w="1726" h="173" extrusionOk="0">
                  <a:moveTo>
                    <a:pt x="0" y="0"/>
                  </a:moveTo>
                  <a:lnTo>
                    <a:pt x="0" y="173"/>
                  </a:lnTo>
                  <a:lnTo>
                    <a:pt x="1725" y="173"/>
                  </a:lnTo>
                  <a:cubicBezTo>
                    <a:pt x="1713" y="148"/>
                    <a:pt x="1713" y="111"/>
                    <a:pt x="1713" y="74"/>
                  </a:cubicBezTo>
                  <a:cubicBezTo>
                    <a:pt x="1713" y="50"/>
                    <a:pt x="1713" y="25"/>
                    <a:pt x="1725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6251904" y="3457539"/>
              <a:ext cx="261047" cy="11976"/>
            </a:xfrm>
            <a:custGeom>
              <a:avLst/>
              <a:gdLst/>
              <a:ahLst/>
              <a:cxnLst/>
              <a:rect l="l" t="t" r="r" b="b"/>
              <a:pathLst>
                <a:path w="3771" h="173" extrusionOk="0">
                  <a:moveTo>
                    <a:pt x="0" y="0"/>
                  </a:moveTo>
                  <a:cubicBezTo>
                    <a:pt x="13" y="25"/>
                    <a:pt x="13" y="50"/>
                    <a:pt x="13" y="74"/>
                  </a:cubicBezTo>
                  <a:cubicBezTo>
                    <a:pt x="13" y="111"/>
                    <a:pt x="13" y="148"/>
                    <a:pt x="0" y="173"/>
                  </a:cubicBezTo>
                  <a:lnTo>
                    <a:pt x="3771" y="173"/>
                  </a:lnTo>
                  <a:cubicBezTo>
                    <a:pt x="3759" y="148"/>
                    <a:pt x="3759" y="111"/>
                    <a:pt x="3759" y="74"/>
                  </a:cubicBezTo>
                  <a:cubicBezTo>
                    <a:pt x="3759" y="50"/>
                    <a:pt x="3759" y="25"/>
                    <a:pt x="3771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5827133" y="3187143"/>
              <a:ext cx="194522" cy="252533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6132489" y="3183751"/>
              <a:ext cx="197084" cy="255925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6441237" y="3187143"/>
              <a:ext cx="195145" cy="252533"/>
            </a:xfrm>
            <a:custGeom>
              <a:avLst/>
              <a:gdLst/>
              <a:ahLst/>
              <a:cxnLst/>
              <a:rect l="l" t="t" r="r" b="b"/>
              <a:pathLst>
                <a:path w="2819" h="3648" extrusionOk="0">
                  <a:moveTo>
                    <a:pt x="1370" y="245"/>
                  </a:moveTo>
                  <a:cubicBezTo>
                    <a:pt x="1637" y="245"/>
                    <a:pt x="1910" y="345"/>
                    <a:pt x="2132" y="567"/>
                  </a:cubicBezTo>
                  <a:cubicBezTo>
                    <a:pt x="2819" y="1242"/>
                    <a:pt x="2335" y="2416"/>
                    <a:pt x="1371" y="2416"/>
                  </a:cubicBezTo>
                  <a:cubicBezTo>
                    <a:pt x="1366" y="2416"/>
                    <a:pt x="1361" y="2416"/>
                    <a:pt x="1356" y="2416"/>
                  </a:cubicBezTo>
                  <a:cubicBezTo>
                    <a:pt x="765" y="2416"/>
                    <a:pt x="284" y="1935"/>
                    <a:pt x="272" y="1344"/>
                  </a:cubicBezTo>
                  <a:cubicBezTo>
                    <a:pt x="272" y="684"/>
                    <a:pt x="809" y="245"/>
                    <a:pt x="1370" y="245"/>
                  </a:cubicBezTo>
                  <a:close/>
                  <a:moveTo>
                    <a:pt x="1369" y="1"/>
                  </a:moveTo>
                  <a:cubicBezTo>
                    <a:pt x="617" y="1"/>
                    <a:pt x="1" y="604"/>
                    <a:pt x="1" y="1356"/>
                  </a:cubicBezTo>
                  <a:cubicBezTo>
                    <a:pt x="1" y="2391"/>
                    <a:pt x="1196" y="3512"/>
                    <a:pt x="1344" y="3648"/>
                  </a:cubicBezTo>
                  <a:lnTo>
                    <a:pt x="1381" y="3648"/>
                  </a:lnTo>
                  <a:cubicBezTo>
                    <a:pt x="1541" y="3512"/>
                    <a:pt x="2724" y="2453"/>
                    <a:pt x="2724" y="1356"/>
                  </a:cubicBezTo>
                  <a:cubicBezTo>
                    <a:pt x="2724" y="604"/>
                    <a:pt x="2108" y="1"/>
                    <a:pt x="136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6749154" y="3187143"/>
              <a:ext cx="194591" cy="252533"/>
            </a:xfrm>
            <a:custGeom>
              <a:avLst/>
              <a:gdLst/>
              <a:ahLst/>
              <a:cxnLst/>
              <a:rect l="l" t="t" r="r" b="b"/>
              <a:pathLst>
                <a:path w="2811" h="3648" extrusionOk="0">
                  <a:moveTo>
                    <a:pt x="1366" y="241"/>
                  </a:moveTo>
                  <a:cubicBezTo>
                    <a:pt x="1630" y="241"/>
                    <a:pt x="1900" y="338"/>
                    <a:pt x="2120" y="555"/>
                  </a:cubicBezTo>
                  <a:cubicBezTo>
                    <a:pt x="2810" y="1245"/>
                    <a:pt x="2330" y="2416"/>
                    <a:pt x="1356" y="2416"/>
                  </a:cubicBezTo>
                  <a:cubicBezTo>
                    <a:pt x="765" y="2416"/>
                    <a:pt x="272" y="1935"/>
                    <a:pt x="272" y="1344"/>
                  </a:cubicBezTo>
                  <a:cubicBezTo>
                    <a:pt x="264" y="681"/>
                    <a:pt x="803" y="241"/>
                    <a:pt x="1366" y="241"/>
                  </a:cubicBezTo>
                  <a:close/>
                  <a:moveTo>
                    <a:pt x="1356" y="1"/>
                  </a:moveTo>
                  <a:cubicBezTo>
                    <a:pt x="605" y="1"/>
                    <a:pt x="1" y="604"/>
                    <a:pt x="1" y="1356"/>
                  </a:cubicBezTo>
                  <a:cubicBezTo>
                    <a:pt x="1" y="2391"/>
                    <a:pt x="1184" y="3512"/>
                    <a:pt x="1344" y="3648"/>
                  </a:cubicBezTo>
                  <a:lnTo>
                    <a:pt x="1369" y="3648"/>
                  </a:lnTo>
                  <a:cubicBezTo>
                    <a:pt x="1529" y="3512"/>
                    <a:pt x="2712" y="2453"/>
                    <a:pt x="2712" y="1356"/>
                  </a:cubicBezTo>
                  <a:cubicBezTo>
                    <a:pt x="2712" y="604"/>
                    <a:pt x="2108" y="1"/>
                    <a:pt x="1356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904735" y="3450824"/>
              <a:ext cx="27967" cy="23813"/>
            </a:xfrm>
            <a:custGeom>
              <a:avLst/>
              <a:gdLst/>
              <a:ahLst/>
              <a:cxnLst/>
              <a:rect l="l" t="t" r="r" b="b"/>
              <a:pathLst>
                <a:path w="404" h="344" extrusionOk="0">
                  <a:moveTo>
                    <a:pt x="233" y="1"/>
                  </a:moveTo>
                  <a:cubicBezTo>
                    <a:pt x="196" y="1"/>
                    <a:pt x="157" y="15"/>
                    <a:pt x="124" y="48"/>
                  </a:cubicBezTo>
                  <a:cubicBezTo>
                    <a:pt x="1" y="147"/>
                    <a:pt x="75" y="332"/>
                    <a:pt x="235" y="344"/>
                  </a:cubicBezTo>
                  <a:cubicBezTo>
                    <a:pt x="321" y="344"/>
                    <a:pt x="395" y="270"/>
                    <a:pt x="395" y="184"/>
                  </a:cubicBezTo>
                  <a:cubicBezTo>
                    <a:pt x="404" y="80"/>
                    <a:pt x="321" y="1"/>
                    <a:pt x="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5897051" y="3439610"/>
              <a:ext cx="47834" cy="47211"/>
            </a:xfrm>
            <a:custGeom>
              <a:avLst/>
              <a:gdLst/>
              <a:ahLst/>
              <a:cxnLst/>
              <a:rect l="l" t="t" r="r" b="b"/>
              <a:pathLst>
                <a:path w="691" h="682" extrusionOk="0">
                  <a:moveTo>
                    <a:pt x="344" y="163"/>
                  </a:moveTo>
                  <a:cubicBezTo>
                    <a:pt x="432" y="163"/>
                    <a:pt x="515" y="242"/>
                    <a:pt x="506" y="346"/>
                  </a:cubicBezTo>
                  <a:cubicBezTo>
                    <a:pt x="506" y="432"/>
                    <a:pt x="432" y="506"/>
                    <a:pt x="346" y="506"/>
                  </a:cubicBezTo>
                  <a:cubicBezTo>
                    <a:pt x="186" y="494"/>
                    <a:pt x="112" y="309"/>
                    <a:pt x="235" y="210"/>
                  </a:cubicBezTo>
                  <a:cubicBezTo>
                    <a:pt x="268" y="177"/>
                    <a:pt x="307" y="163"/>
                    <a:pt x="344" y="163"/>
                  </a:cubicBezTo>
                  <a:close/>
                  <a:moveTo>
                    <a:pt x="321" y="1"/>
                  </a:moveTo>
                  <a:cubicBezTo>
                    <a:pt x="173" y="1"/>
                    <a:pt x="38" y="112"/>
                    <a:pt x="13" y="259"/>
                  </a:cubicBezTo>
                  <a:cubicBezTo>
                    <a:pt x="1" y="284"/>
                    <a:pt x="1" y="309"/>
                    <a:pt x="1" y="333"/>
                  </a:cubicBezTo>
                  <a:cubicBezTo>
                    <a:pt x="1" y="370"/>
                    <a:pt x="1" y="407"/>
                    <a:pt x="13" y="432"/>
                  </a:cubicBezTo>
                  <a:cubicBezTo>
                    <a:pt x="56" y="598"/>
                    <a:pt x="198" y="681"/>
                    <a:pt x="340" y="681"/>
                  </a:cubicBezTo>
                  <a:cubicBezTo>
                    <a:pt x="481" y="681"/>
                    <a:pt x="623" y="598"/>
                    <a:pt x="666" y="432"/>
                  </a:cubicBezTo>
                  <a:cubicBezTo>
                    <a:pt x="678" y="407"/>
                    <a:pt x="691" y="370"/>
                    <a:pt x="691" y="333"/>
                  </a:cubicBezTo>
                  <a:cubicBezTo>
                    <a:pt x="691" y="309"/>
                    <a:pt x="678" y="284"/>
                    <a:pt x="678" y="259"/>
                  </a:cubicBezTo>
                  <a:cubicBezTo>
                    <a:pt x="642" y="112"/>
                    <a:pt x="506" y="1"/>
                    <a:pt x="358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6212929" y="3450686"/>
              <a:ext cx="28521" cy="24021"/>
            </a:xfrm>
            <a:custGeom>
              <a:avLst/>
              <a:gdLst/>
              <a:ahLst/>
              <a:cxnLst/>
              <a:rect l="l" t="t" r="r" b="b"/>
              <a:pathLst>
                <a:path w="412" h="347" extrusionOk="0">
                  <a:moveTo>
                    <a:pt x="227" y="0"/>
                  </a:moveTo>
                  <a:cubicBezTo>
                    <a:pt x="185" y="0"/>
                    <a:pt x="142" y="16"/>
                    <a:pt x="108" y="50"/>
                  </a:cubicBezTo>
                  <a:cubicBezTo>
                    <a:pt x="0" y="158"/>
                    <a:pt x="78" y="346"/>
                    <a:pt x="229" y="346"/>
                  </a:cubicBezTo>
                  <a:cubicBezTo>
                    <a:pt x="234" y="346"/>
                    <a:pt x="238" y="346"/>
                    <a:pt x="243" y="346"/>
                  </a:cubicBezTo>
                  <a:cubicBezTo>
                    <a:pt x="329" y="334"/>
                    <a:pt x="391" y="272"/>
                    <a:pt x="403" y="186"/>
                  </a:cubicBezTo>
                  <a:cubicBezTo>
                    <a:pt x="412" y="75"/>
                    <a:pt x="321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6204968" y="3439610"/>
              <a:ext cx="47834" cy="47211"/>
            </a:xfrm>
            <a:custGeom>
              <a:avLst/>
              <a:gdLst/>
              <a:ahLst/>
              <a:cxnLst/>
              <a:rect l="l" t="t" r="r" b="b"/>
              <a:pathLst>
                <a:path w="691" h="682" extrusionOk="0">
                  <a:moveTo>
                    <a:pt x="342" y="160"/>
                  </a:moveTo>
                  <a:cubicBezTo>
                    <a:pt x="436" y="160"/>
                    <a:pt x="527" y="235"/>
                    <a:pt x="518" y="346"/>
                  </a:cubicBezTo>
                  <a:cubicBezTo>
                    <a:pt x="506" y="432"/>
                    <a:pt x="444" y="494"/>
                    <a:pt x="358" y="506"/>
                  </a:cubicBezTo>
                  <a:cubicBezTo>
                    <a:pt x="353" y="506"/>
                    <a:pt x="349" y="506"/>
                    <a:pt x="344" y="506"/>
                  </a:cubicBezTo>
                  <a:cubicBezTo>
                    <a:pt x="193" y="506"/>
                    <a:pt x="115" y="318"/>
                    <a:pt x="223" y="210"/>
                  </a:cubicBezTo>
                  <a:cubicBezTo>
                    <a:pt x="257" y="176"/>
                    <a:pt x="300" y="160"/>
                    <a:pt x="342" y="160"/>
                  </a:cubicBezTo>
                  <a:close/>
                  <a:moveTo>
                    <a:pt x="321" y="1"/>
                  </a:moveTo>
                  <a:cubicBezTo>
                    <a:pt x="173" y="1"/>
                    <a:pt x="50" y="112"/>
                    <a:pt x="13" y="259"/>
                  </a:cubicBezTo>
                  <a:cubicBezTo>
                    <a:pt x="13" y="284"/>
                    <a:pt x="1" y="309"/>
                    <a:pt x="1" y="333"/>
                  </a:cubicBezTo>
                  <a:cubicBezTo>
                    <a:pt x="1" y="370"/>
                    <a:pt x="13" y="395"/>
                    <a:pt x="25" y="432"/>
                  </a:cubicBezTo>
                  <a:cubicBezTo>
                    <a:pt x="69" y="598"/>
                    <a:pt x="210" y="681"/>
                    <a:pt x="352" y="681"/>
                  </a:cubicBezTo>
                  <a:cubicBezTo>
                    <a:pt x="494" y="681"/>
                    <a:pt x="635" y="598"/>
                    <a:pt x="678" y="432"/>
                  </a:cubicBezTo>
                  <a:cubicBezTo>
                    <a:pt x="691" y="395"/>
                    <a:pt x="691" y="370"/>
                    <a:pt x="691" y="333"/>
                  </a:cubicBezTo>
                  <a:cubicBezTo>
                    <a:pt x="691" y="309"/>
                    <a:pt x="691" y="284"/>
                    <a:pt x="678" y="259"/>
                  </a:cubicBezTo>
                  <a:cubicBezTo>
                    <a:pt x="642" y="99"/>
                    <a:pt x="506" y="1"/>
                    <a:pt x="358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6519739" y="3450824"/>
              <a:ext cx="27967" cy="23813"/>
            </a:xfrm>
            <a:custGeom>
              <a:avLst/>
              <a:gdLst/>
              <a:ahLst/>
              <a:cxnLst/>
              <a:rect l="l" t="t" r="r" b="b"/>
              <a:pathLst>
                <a:path w="404" h="344" extrusionOk="0">
                  <a:moveTo>
                    <a:pt x="223" y="1"/>
                  </a:moveTo>
                  <a:cubicBezTo>
                    <a:pt x="184" y="1"/>
                    <a:pt x="144" y="15"/>
                    <a:pt x="111" y="48"/>
                  </a:cubicBezTo>
                  <a:cubicBezTo>
                    <a:pt x="0" y="147"/>
                    <a:pt x="74" y="332"/>
                    <a:pt x="235" y="344"/>
                  </a:cubicBezTo>
                  <a:cubicBezTo>
                    <a:pt x="321" y="344"/>
                    <a:pt x="395" y="270"/>
                    <a:pt x="395" y="184"/>
                  </a:cubicBezTo>
                  <a:cubicBezTo>
                    <a:pt x="403" y="80"/>
                    <a:pt x="315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6512055" y="3439610"/>
              <a:ext cx="47834" cy="47211"/>
            </a:xfrm>
            <a:custGeom>
              <a:avLst/>
              <a:gdLst/>
              <a:ahLst/>
              <a:cxnLst/>
              <a:rect l="l" t="t" r="r" b="b"/>
              <a:pathLst>
                <a:path w="691" h="682" extrusionOk="0">
                  <a:moveTo>
                    <a:pt x="334" y="163"/>
                  </a:moveTo>
                  <a:cubicBezTo>
                    <a:pt x="426" y="163"/>
                    <a:pt x="514" y="242"/>
                    <a:pt x="506" y="346"/>
                  </a:cubicBezTo>
                  <a:cubicBezTo>
                    <a:pt x="506" y="432"/>
                    <a:pt x="432" y="506"/>
                    <a:pt x="346" y="506"/>
                  </a:cubicBezTo>
                  <a:cubicBezTo>
                    <a:pt x="185" y="494"/>
                    <a:pt x="111" y="309"/>
                    <a:pt x="222" y="210"/>
                  </a:cubicBezTo>
                  <a:cubicBezTo>
                    <a:pt x="255" y="177"/>
                    <a:pt x="295" y="163"/>
                    <a:pt x="334" y="163"/>
                  </a:cubicBezTo>
                  <a:close/>
                  <a:moveTo>
                    <a:pt x="321" y="1"/>
                  </a:moveTo>
                  <a:cubicBezTo>
                    <a:pt x="173" y="1"/>
                    <a:pt x="37" y="112"/>
                    <a:pt x="13" y="259"/>
                  </a:cubicBezTo>
                  <a:cubicBezTo>
                    <a:pt x="1" y="284"/>
                    <a:pt x="1" y="309"/>
                    <a:pt x="1" y="333"/>
                  </a:cubicBezTo>
                  <a:cubicBezTo>
                    <a:pt x="1" y="370"/>
                    <a:pt x="1" y="407"/>
                    <a:pt x="13" y="432"/>
                  </a:cubicBezTo>
                  <a:cubicBezTo>
                    <a:pt x="56" y="598"/>
                    <a:pt x="198" y="681"/>
                    <a:pt x="339" y="681"/>
                  </a:cubicBezTo>
                  <a:cubicBezTo>
                    <a:pt x="481" y="681"/>
                    <a:pt x="623" y="598"/>
                    <a:pt x="666" y="432"/>
                  </a:cubicBezTo>
                  <a:cubicBezTo>
                    <a:pt x="678" y="407"/>
                    <a:pt x="678" y="370"/>
                    <a:pt x="691" y="333"/>
                  </a:cubicBezTo>
                  <a:cubicBezTo>
                    <a:pt x="678" y="309"/>
                    <a:pt x="678" y="284"/>
                    <a:pt x="678" y="259"/>
                  </a:cubicBezTo>
                  <a:cubicBezTo>
                    <a:pt x="641" y="112"/>
                    <a:pt x="506" y="1"/>
                    <a:pt x="358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6827656" y="3450824"/>
              <a:ext cx="27967" cy="23813"/>
            </a:xfrm>
            <a:custGeom>
              <a:avLst/>
              <a:gdLst/>
              <a:ahLst/>
              <a:cxnLst/>
              <a:rect l="l" t="t" r="r" b="b"/>
              <a:pathLst>
                <a:path w="404" h="344" extrusionOk="0">
                  <a:moveTo>
                    <a:pt x="223" y="1"/>
                  </a:moveTo>
                  <a:cubicBezTo>
                    <a:pt x="184" y="1"/>
                    <a:pt x="144" y="15"/>
                    <a:pt x="111" y="48"/>
                  </a:cubicBezTo>
                  <a:cubicBezTo>
                    <a:pt x="0" y="147"/>
                    <a:pt x="74" y="332"/>
                    <a:pt x="222" y="344"/>
                  </a:cubicBezTo>
                  <a:cubicBezTo>
                    <a:pt x="308" y="344"/>
                    <a:pt x="382" y="270"/>
                    <a:pt x="395" y="184"/>
                  </a:cubicBezTo>
                  <a:cubicBezTo>
                    <a:pt x="403" y="80"/>
                    <a:pt x="315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6819141" y="3439610"/>
              <a:ext cx="47834" cy="47211"/>
            </a:xfrm>
            <a:custGeom>
              <a:avLst/>
              <a:gdLst/>
              <a:ahLst/>
              <a:cxnLst/>
              <a:rect l="l" t="t" r="r" b="b"/>
              <a:pathLst>
                <a:path w="691" h="682" extrusionOk="0">
                  <a:moveTo>
                    <a:pt x="340" y="165"/>
                  </a:moveTo>
                  <a:cubicBezTo>
                    <a:pt x="431" y="165"/>
                    <a:pt x="518" y="232"/>
                    <a:pt x="518" y="333"/>
                  </a:cubicBezTo>
                  <a:cubicBezTo>
                    <a:pt x="518" y="420"/>
                    <a:pt x="444" y="506"/>
                    <a:pt x="345" y="506"/>
                  </a:cubicBezTo>
                  <a:cubicBezTo>
                    <a:pt x="197" y="494"/>
                    <a:pt x="123" y="321"/>
                    <a:pt x="222" y="210"/>
                  </a:cubicBezTo>
                  <a:cubicBezTo>
                    <a:pt x="257" y="179"/>
                    <a:pt x="299" y="165"/>
                    <a:pt x="340" y="165"/>
                  </a:cubicBezTo>
                  <a:close/>
                  <a:moveTo>
                    <a:pt x="333" y="1"/>
                  </a:moveTo>
                  <a:cubicBezTo>
                    <a:pt x="173" y="1"/>
                    <a:pt x="49" y="112"/>
                    <a:pt x="13" y="259"/>
                  </a:cubicBezTo>
                  <a:cubicBezTo>
                    <a:pt x="0" y="284"/>
                    <a:pt x="0" y="309"/>
                    <a:pt x="0" y="333"/>
                  </a:cubicBezTo>
                  <a:cubicBezTo>
                    <a:pt x="0" y="370"/>
                    <a:pt x="0" y="407"/>
                    <a:pt x="13" y="432"/>
                  </a:cubicBezTo>
                  <a:cubicBezTo>
                    <a:pt x="62" y="598"/>
                    <a:pt x="204" y="681"/>
                    <a:pt x="345" y="681"/>
                  </a:cubicBezTo>
                  <a:cubicBezTo>
                    <a:pt x="487" y="681"/>
                    <a:pt x="629" y="598"/>
                    <a:pt x="678" y="432"/>
                  </a:cubicBezTo>
                  <a:cubicBezTo>
                    <a:pt x="690" y="407"/>
                    <a:pt x="690" y="370"/>
                    <a:pt x="690" y="333"/>
                  </a:cubicBezTo>
                  <a:cubicBezTo>
                    <a:pt x="690" y="309"/>
                    <a:pt x="690" y="284"/>
                    <a:pt x="678" y="259"/>
                  </a:cubicBezTo>
                  <a:cubicBezTo>
                    <a:pt x="641" y="112"/>
                    <a:pt x="518" y="1"/>
                    <a:pt x="358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574" name="Google Shape;574;p27"/>
          <p:cNvSpPr txBox="1"/>
          <p:nvPr/>
        </p:nvSpPr>
        <p:spPr>
          <a:xfrm>
            <a:off x="3485037" y="3994634"/>
            <a:ext cx="9236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VAMANA</a:t>
            </a:r>
            <a:endParaRPr/>
          </a:p>
        </p:txBody>
      </p:sp>
      <p:sp>
        <p:nvSpPr>
          <p:cNvPr id="575" name="Google Shape;575;p27"/>
          <p:cNvSpPr txBox="1"/>
          <p:nvPr/>
        </p:nvSpPr>
        <p:spPr>
          <a:xfrm>
            <a:off x="4635822" y="4035851"/>
            <a:ext cx="10550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VIRECHAN</a:t>
            </a:r>
            <a:endParaRPr/>
          </a:p>
        </p:txBody>
      </p:sp>
      <p:sp>
        <p:nvSpPr>
          <p:cNvPr id="576" name="Google Shape;576;p27"/>
          <p:cNvSpPr txBox="1"/>
          <p:nvPr/>
        </p:nvSpPr>
        <p:spPr>
          <a:xfrm>
            <a:off x="5942099" y="4010068"/>
            <a:ext cx="8146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VASTHI</a:t>
            </a:r>
            <a:endParaRPr/>
          </a:p>
        </p:txBody>
      </p:sp>
      <p:sp>
        <p:nvSpPr>
          <p:cNvPr id="577" name="Google Shape;577;p27"/>
          <p:cNvSpPr txBox="1"/>
          <p:nvPr/>
        </p:nvSpPr>
        <p:spPr>
          <a:xfrm>
            <a:off x="7141304" y="4038738"/>
            <a:ext cx="7409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NASYA</a:t>
            </a:r>
            <a:endParaRPr/>
          </a:p>
        </p:txBody>
      </p:sp>
      <p:pic>
        <p:nvPicPr>
          <p:cNvPr id="578" name="Google Shape;57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1362" y="2532363"/>
            <a:ext cx="862012" cy="8620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79" name="Google Shape;57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9764" y="2574072"/>
            <a:ext cx="854928" cy="8549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80" name="Google Shape;58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1045" y="2591045"/>
            <a:ext cx="854928" cy="8549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81" name="Google Shape;58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3069" y="2595937"/>
            <a:ext cx="884105" cy="8841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82" name="Google Shape;582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8021" y="4503933"/>
            <a:ext cx="1662120" cy="230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09760" y="1897389"/>
            <a:ext cx="1945191" cy="258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945" y="1483360"/>
            <a:ext cx="2222507" cy="23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27"/>
          <p:cNvSpPr txBox="1"/>
          <p:nvPr/>
        </p:nvSpPr>
        <p:spPr>
          <a:xfrm>
            <a:off x="4091297" y="464933"/>
            <a:ext cx="3787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PANCHAKARMA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27"/>
          <p:cNvSpPr txBox="1"/>
          <p:nvPr/>
        </p:nvSpPr>
        <p:spPr>
          <a:xfrm>
            <a:off x="4752283" y="5208270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KAPHA</a:t>
            </a:r>
            <a:endParaRPr/>
          </a:p>
        </p:txBody>
      </p:sp>
      <p:pic>
        <p:nvPicPr>
          <p:cNvPr id="587" name="Google Shape;587;p27" descr="All India Institute of Ayurveda, Delhi - Wikipedi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588" name="Google Shape;588;p27" descr="National Ayurveda Day — Vikaspedi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8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5" name="Google Shape;595;p28" descr="Shirodhara in Hyderabad, Ac Guard by Kerala Ayurvedic Centre | ID:  7552936455"/>
          <p:cNvPicPr preferRelativeResize="0"/>
          <p:nvPr/>
        </p:nvPicPr>
        <p:blipFill rotWithShape="1">
          <a:blip r:embed="rId3">
            <a:alphaModFix/>
          </a:blip>
          <a:srcRect l="2043" r="1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28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Google Shape;597;p28"/>
          <p:cNvPicPr preferRelativeResize="0"/>
          <p:nvPr/>
        </p:nvPicPr>
        <p:blipFill rotWithShape="1">
          <a:blip r:embed="rId4">
            <a:alphaModFix/>
          </a:blip>
          <a:srcRect l="19069" r="19466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8"/>
          <p:cNvSpPr txBox="1"/>
          <p:nvPr/>
        </p:nvSpPr>
        <p:spPr>
          <a:xfrm>
            <a:off x="2550160" y="6356681"/>
            <a:ext cx="218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TALAPOTHICHIL</a:t>
            </a:r>
            <a:endParaRPr/>
          </a:p>
        </p:txBody>
      </p:sp>
      <p:sp>
        <p:nvSpPr>
          <p:cNvPr id="599" name="Google Shape;599;p28"/>
          <p:cNvSpPr txBox="1"/>
          <p:nvPr/>
        </p:nvSpPr>
        <p:spPr>
          <a:xfrm>
            <a:off x="8341360" y="6471312"/>
            <a:ext cx="218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SHIRODHARA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742" y="1064260"/>
            <a:ext cx="3048953" cy="276606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29"/>
          <p:cNvSpPr txBox="1"/>
          <p:nvPr/>
        </p:nvSpPr>
        <p:spPr>
          <a:xfrm>
            <a:off x="4492817" y="1570127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Walnuts are another rich, plant-based source of omega-3 fatty acids. support overall brain health.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Deficiency in DHA (the chief omega) is associated with mental health disorders, including depression, ADHD, bipolar disorder, and schizophrenia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06" name="Google Shape;60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4987" y="4403090"/>
            <a:ext cx="218122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9"/>
          <p:cNvSpPr txBox="1"/>
          <p:nvPr/>
        </p:nvSpPr>
        <p:spPr>
          <a:xfrm>
            <a:off x="4663440" y="4653895"/>
            <a:ext cx="6096000" cy="128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 Low folic acid is associated with depression. As a result, folate is an important food for mental health. And broccoli is high in folate, as well as fiber and vitamin C.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8" name="Google Shape;608;p29"/>
          <p:cNvSpPr txBox="1"/>
          <p:nvPr/>
        </p:nvSpPr>
        <p:spPr>
          <a:xfrm>
            <a:off x="3545840" y="395624"/>
            <a:ext cx="50393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>
                <a:solidFill>
                  <a:srgbClr val="343434"/>
                </a:solidFill>
                <a:latin typeface="Cambria"/>
                <a:ea typeface="Cambria"/>
                <a:cs typeface="Cambria"/>
                <a:sym typeface="Cambria"/>
              </a:rPr>
              <a:t>THE FOOD  FOR MENTAL HEALTH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09" name="Google Shape;609;p29" descr="All India Institute of Ayurveda, Delhi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266" y="5555563"/>
            <a:ext cx="1044774" cy="1040025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610" name="Google Shape;610;p29" descr="National Ayurveda Day — Vikasp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3" descr="The Mental Health Continuum is a Better Model for Mental Health – Delphis  Learning"/>
          <p:cNvPicPr preferRelativeResize="0"/>
          <p:nvPr/>
        </p:nvPicPr>
        <p:blipFill rotWithShape="1">
          <a:blip r:embed="rId3">
            <a:alphaModFix/>
          </a:blip>
          <a:srcRect t="11378" r="-4" b="972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 txBox="1"/>
          <p:nvPr/>
        </p:nvSpPr>
        <p:spPr>
          <a:xfrm>
            <a:off x="1940561" y="5195054"/>
            <a:ext cx="39827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222A35"/>
                </a:solidFill>
                <a:latin typeface="Cambria"/>
                <a:ea typeface="Cambria"/>
                <a:cs typeface="Cambria"/>
                <a:sym typeface="Cambria"/>
              </a:rPr>
              <a:t>WHAT ABOT YOU??</a:t>
            </a:r>
            <a:endParaRPr/>
          </a:p>
        </p:txBody>
      </p:sp>
      <p:pic>
        <p:nvPicPr>
          <p:cNvPr id="152" name="Google Shape;152;p3" descr="National Ayurveda Day — Vikas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0924"/>
            <a:ext cx="1206710" cy="123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 descr="All India Institute of Ayurveda, Delhi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529" y="5651289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4472" y="789622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0"/>
          <p:cNvSpPr txBox="1"/>
          <p:nvPr/>
        </p:nvSpPr>
        <p:spPr>
          <a:xfrm>
            <a:off x="4318000" y="1291827"/>
            <a:ext cx="6024880" cy="128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Dark Leafy Greens </a:t>
            </a:r>
            <a:r>
              <a:rPr lang="en-US" sz="1800" b="0" i="0">
                <a:solidFill>
                  <a:srgbClr val="343434"/>
                </a:solidFill>
                <a:latin typeface="Cambria"/>
                <a:ea typeface="Cambria"/>
                <a:cs typeface="Cambria"/>
                <a:sym typeface="Cambria"/>
              </a:rPr>
              <a:t>Folate (a form of vitamin B9), Magnesium, and Omega-3s all support mental health and brain health. 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17" name="Google Shape;61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4472" y="2870200"/>
            <a:ext cx="3395980" cy="339598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0"/>
          <p:cNvSpPr txBox="1"/>
          <p:nvPr/>
        </p:nvSpPr>
        <p:spPr>
          <a:xfrm>
            <a:off x="4890452" y="4108996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Bean contain fiber, beans also help to stabilize blood sugar levels. 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Beans also contain tryptophan, which supports healthy serotonin production. As a result, it is a great food for mental health. 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9" name="Google Shape;619;p30"/>
          <p:cNvSpPr txBox="1"/>
          <p:nvPr/>
        </p:nvSpPr>
        <p:spPr>
          <a:xfrm>
            <a:off x="3545840" y="395624"/>
            <a:ext cx="50393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>
                <a:solidFill>
                  <a:srgbClr val="343434"/>
                </a:solidFill>
                <a:latin typeface="Cambria"/>
                <a:ea typeface="Cambria"/>
                <a:cs typeface="Cambria"/>
                <a:sym typeface="Cambria"/>
              </a:rPr>
              <a:t>THE FOOD  FOR MENTAL HEALTH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1"/>
          <p:cNvSpPr txBox="1"/>
          <p:nvPr/>
        </p:nvSpPr>
        <p:spPr>
          <a:xfrm>
            <a:off x="7206044" y="2941688"/>
            <a:ext cx="3747821" cy="97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4A4A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you..</a:t>
            </a:r>
            <a:endParaRPr/>
          </a:p>
        </p:txBody>
      </p:sp>
      <p:pic>
        <p:nvPicPr>
          <p:cNvPr id="625" name="Google Shape;62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2266" y="885358"/>
            <a:ext cx="4728095" cy="5466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2" descr="Professionalism isn't something medical students absorb. It must be taught  - STA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26747"/>
            <a:ext cx="12192000" cy="6911493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2"/>
          <p:cNvSpPr txBox="1">
            <a:spLocks noGrp="1"/>
          </p:cNvSpPr>
          <p:nvPr>
            <p:ph type="title"/>
          </p:nvPr>
        </p:nvSpPr>
        <p:spPr>
          <a:xfrm>
            <a:off x="1400175" y="1400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US" sz="3200">
                <a:latin typeface="Arial Black"/>
                <a:ea typeface="Arial Black"/>
                <a:cs typeface="Arial Black"/>
                <a:sym typeface="Arial Black"/>
              </a:rPr>
              <a:t>ALL INDIA INSTITUTE OF AYURVEDA (AIIA)</a:t>
            </a:r>
            <a:br>
              <a:rPr lang="en-US" sz="32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200">
                <a:latin typeface="Arial Black"/>
                <a:ea typeface="Arial Black"/>
                <a:cs typeface="Arial Black"/>
                <a:sym typeface="Arial Black"/>
              </a:rPr>
              <a:t>		</a:t>
            </a:r>
            <a:r>
              <a:rPr lang="en-US" sz="3200">
                <a:solidFill>
                  <a:srgbClr val="1F3864"/>
                </a:solidFill>
                <a:latin typeface="Arial Black"/>
                <a:ea typeface="Arial Black"/>
                <a:cs typeface="Arial Black"/>
                <a:sym typeface="Arial Black"/>
              </a:rPr>
              <a:t>Care with Compassion</a:t>
            </a:r>
            <a:endParaRPr sz="3200">
              <a:solidFill>
                <a:srgbClr val="1F386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632" name="Google Shape;632;p32"/>
          <p:cNvGrpSpPr/>
          <p:nvPr/>
        </p:nvGrpSpPr>
        <p:grpSpPr>
          <a:xfrm>
            <a:off x="466341" y="1368210"/>
            <a:ext cx="6077717" cy="5348346"/>
            <a:chOff x="530508" y="1423"/>
            <a:chExt cx="6077717" cy="5348346"/>
          </a:xfrm>
        </p:grpSpPr>
        <p:sp>
          <p:nvSpPr>
            <p:cNvPr id="633" name="Google Shape;633;p32"/>
            <p:cNvSpPr/>
            <p:nvPr/>
          </p:nvSpPr>
          <p:spPr>
            <a:xfrm>
              <a:off x="1511088" y="617317"/>
              <a:ext cx="4116558" cy="4116558"/>
            </a:xfrm>
            <a:prstGeom prst="blockArc">
              <a:avLst>
                <a:gd name="adj1" fmla="val 10800000"/>
                <a:gd name="adj2" fmla="val 16200000"/>
                <a:gd name="adj3" fmla="val 4643"/>
              </a:avLst>
            </a:prstGeom>
            <a:solidFill>
              <a:srgbClr val="5999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1511088" y="617317"/>
              <a:ext cx="4116558" cy="4116558"/>
            </a:xfrm>
            <a:prstGeom prst="blockArc">
              <a:avLst>
                <a:gd name="adj1" fmla="val 5400000"/>
                <a:gd name="adj2" fmla="val 10800000"/>
                <a:gd name="adj3" fmla="val 4643"/>
              </a:avLst>
            </a:prstGeom>
            <a:solidFill>
              <a:srgbClr val="3DE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1511088" y="617317"/>
              <a:ext cx="4116558" cy="4116558"/>
            </a:xfrm>
            <a:prstGeom prst="blockArc">
              <a:avLst>
                <a:gd name="adj1" fmla="val 0"/>
                <a:gd name="adj2" fmla="val 5400000"/>
                <a:gd name="adj3" fmla="val 4643"/>
              </a:avLst>
            </a:prstGeom>
            <a:solidFill>
              <a:srgbClr val="65E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1511088" y="617317"/>
              <a:ext cx="4116558" cy="4116558"/>
            </a:xfrm>
            <a:prstGeom prst="blockArc">
              <a:avLst>
                <a:gd name="adj1" fmla="val 16200000"/>
                <a:gd name="adj2" fmla="val 0"/>
                <a:gd name="adj3" fmla="val 464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2621254" y="1727483"/>
              <a:ext cx="1896226" cy="1896226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 txBox="1"/>
            <p:nvPr/>
          </p:nvSpPr>
          <p:spPr>
            <a:xfrm>
              <a:off x="2898950" y="2005179"/>
              <a:ext cx="1340834" cy="1340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600"/>
                <a:buFont typeface="Calibri"/>
                <a:buNone/>
              </a:pPr>
              <a:r>
                <a:rPr lang="en-US" sz="5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AIIA</a:t>
              </a:r>
              <a:endParaRPr sz="5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2541003" y="1423"/>
              <a:ext cx="2056728" cy="132735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 txBox="1"/>
            <p:nvPr/>
          </p:nvSpPr>
          <p:spPr>
            <a:xfrm>
              <a:off x="2842204" y="195810"/>
              <a:ext cx="1454326" cy="938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Holistic approach</a:t>
              </a:r>
              <a:endParaRPr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4551497" y="2011917"/>
              <a:ext cx="2056728" cy="1327358"/>
            </a:xfrm>
            <a:prstGeom prst="ellipse">
              <a:avLst/>
            </a:prstGeom>
            <a:solidFill>
              <a:srgbClr val="65EE1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 txBox="1"/>
            <p:nvPr/>
          </p:nvSpPr>
          <p:spPr>
            <a:xfrm>
              <a:off x="4852698" y="2206304"/>
              <a:ext cx="1454326" cy="938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Traditional medicines with modern equipments</a:t>
              </a:r>
              <a:endParaRPr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2541003" y="4022411"/>
              <a:ext cx="2056728" cy="1327358"/>
            </a:xfrm>
            <a:prstGeom prst="ellipse">
              <a:avLst/>
            </a:prstGeom>
            <a:solidFill>
              <a:srgbClr val="3DE1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 txBox="1"/>
            <p:nvPr/>
          </p:nvSpPr>
          <p:spPr>
            <a:xfrm>
              <a:off x="2842204" y="4216798"/>
              <a:ext cx="1454326" cy="938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Yoga and meditation</a:t>
              </a:r>
              <a:endParaRPr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30508" y="2011917"/>
              <a:ext cx="2056728" cy="1327358"/>
            </a:xfrm>
            <a:prstGeom prst="ellipse">
              <a:avLst/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 txBox="1"/>
            <p:nvPr/>
          </p:nvSpPr>
          <p:spPr>
            <a:xfrm>
              <a:off x="831709" y="2206304"/>
              <a:ext cx="1454326" cy="938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Proper Diet</a:t>
              </a:r>
              <a:endParaRPr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pic>
        <p:nvPicPr>
          <p:cNvPr id="647" name="Google Shape;64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3223" y="2117559"/>
            <a:ext cx="4489105" cy="4196614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2"/>
          <p:cNvSpPr/>
          <p:nvPr/>
        </p:nvSpPr>
        <p:spPr>
          <a:xfrm>
            <a:off x="5903495" y="2305802"/>
            <a:ext cx="1260909" cy="553315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838200" y="281726"/>
            <a:ext cx="10515600" cy="79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mbria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WHAT IS NOT A MENTAL DISORDER</a:t>
            </a:r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>
            <a:off x="838200" y="1825625"/>
            <a:ext cx="10515599" cy="4351337"/>
            <a:chOff x="0" y="0"/>
            <a:chExt cx="10515599" cy="4351337"/>
          </a:xfrm>
        </p:grpSpPr>
        <p:sp>
          <p:nvSpPr>
            <p:cNvPr id="161" name="Google Shape;161;p4"/>
            <p:cNvSpPr/>
            <p:nvPr/>
          </p:nvSpPr>
          <p:spPr>
            <a:xfrm>
              <a:off x="0" y="0"/>
              <a:ext cx="8938260" cy="1305401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 txBox="1"/>
            <p:nvPr/>
          </p:nvSpPr>
          <p:spPr>
            <a:xfrm>
              <a:off x="38234" y="38234"/>
              <a:ext cx="7529629" cy="1228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mbria"/>
                <a:buNone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Experiencing the emotions of anxiety and depression at some stage of life is very common to everyone</a:t>
              </a:r>
              <a:endParaRPr sz="25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788669" y="1522968"/>
              <a:ext cx="8938260" cy="1305401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 txBox="1"/>
            <p:nvPr/>
          </p:nvSpPr>
          <p:spPr>
            <a:xfrm>
              <a:off x="826903" y="1561202"/>
              <a:ext cx="7224611" cy="1228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mbria"/>
                <a:buNone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All unpleasant emotions are due to psychological disorders, unless they don’t have any diagnosable illness </a:t>
              </a:r>
              <a:endParaRPr sz="25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577339" y="3045936"/>
              <a:ext cx="8938260" cy="1305401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 txBox="1"/>
            <p:nvPr/>
          </p:nvSpPr>
          <p:spPr>
            <a:xfrm>
              <a:off x="1615573" y="3084170"/>
              <a:ext cx="7224611" cy="1228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mbria"/>
                <a:buNone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Some don’t need to seek any medical help to come back normal  </a:t>
              </a:r>
              <a:endParaRPr sz="25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8089749" y="989929"/>
              <a:ext cx="848510" cy="84851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8280664" y="989929"/>
              <a:ext cx="466680" cy="638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8878419" y="2504195"/>
              <a:ext cx="848510" cy="84851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 txBox="1"/>
            <p:nvPr/>
          </p:nvSpPr>
          <p:spPr>
            <a:xfrm>
              <a:off x="9069334" y="2504195"/>
              <a:ext cx="466680" cy="638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" name="Google Shape;171;p4" descr="National Ayurveda Day — Vikas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4666" y="63533"/>
            <a:ext cx="1206710" cy="123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89" y="557360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 b="4957"/>
          <a:stretch/>
        </p:blipFill>
        <p:spPr>
          <a:xfrm>
            <a:off x="1643865" y="457200"/>
            <a:ext cx="8904270" cy="564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5" y="538887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83" name="Google Shape;183;p5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64666" y="63533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Google Shape;188;p6"/>
          <p:cNvCxnSpPr/>
          <p:nvPr/>
        </p:nvCxnSpPr>
        <p:spPr>
          <a:xfrm rot="10800000">
            <a:off x="2311600" y="1033684"/>
            <a:ext cx="7568800" cy="0"/>
          </a:xfrm>
          <a:prstGeom prst="straightConnector1">
            <a:avLst/>
          </a:prstGeom>
          <a:noFill/>
          <a:ln w="9525" cap="flat" cmpd="sng">
            <a:solidFill>
              <a:srgbClr val="CADCDC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89" name="Google Shape;189;p6"/>
          <p:cNvSpPr txBox="1"/>
          <p:nvPr/>
        </p:nvSpPr>
        <p:spPr>
          <a:xfrm>
            <a:off x="3205724" y="1483142"/>
            <a:ext cx="17881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Samadosha</a:t>
            </a:r>
            <a:endParaRPr sz="2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2574187" y="2436890"/>
            <a:ext cx="17170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Samagni</a:t>
            </a:r>
            <a:endParaRPr sz="2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989171" y="3666299"/>
            <a:ext cx="36262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Sama dhatu mala kriya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1342975" y="5459887"/>
            <a:ext cx="458178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Prasanna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Ātma –Indriya- Manaha</a:t>
            </a:r>
            <a:endParaRPr sz="2400" b="1" i="0" u="none" strike="noStrike" cap="none">
              <a:solidFill>
                <a:schemeClr val="dk1"/>
              </a:solidFill>
              <a:highlight>
                <a:srgbClr val="FFFF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7140268" y="1243276"/>
            <a:ext cx="25603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Balanced Dosha</a:t>
            </a:r>
            <a:endParaRPr/>
          </a:p>
        </p:txBody>
      </p:sp>
      <p:grpSp>
        <p:nvGrpSpPr>
          <p:cNvPr id="194" name="Google Shape;194;p6"/>
          <p:cNvGrpSpPr/>
          <p:nvPr/>
        </p:nvGrpSpPr>
        <p:grpSpPr>
          <a:xfrm>
            <a:off x="4469607" y="1707831"/>
            <a:ext cx="3252781" cy="3453603"/>
            <a:chOff x="3729467" y="2889422"/>
            <a:chExt cx="419152" cy="404977"/>
          </a:xfrm>
        </p:grpSpPr>
        <p:sp>
          <p:nvSpPr>
            <p:cNvPr id="195" name="Google Shape;195;p6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02" name="Google Shape;202;p6"/>
          <p:cNvSpPr txBox="1"/>
          <p:nvPr/>
        </p:nvSpPr>
        <p:spPr>
          <a:xfrm>
            <a:off x="7938878" y="2048063"/>
            <a:ext cx="263907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Balanced enzymes &amp; metabolites</a:t>
            </a:r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7566312" y="3367767"/>
            <a:ext cx="38941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Balanced tissue system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        &amp;                                      state of excretory functions</a:t>
            </a:r>
            <a:endParaRPr/>
          </a:p>
        </p:txBody>
      </p:sp>
      <p:sp>
        <p:nvSpPr>
          <p:cNvPr id="204" name="Google Shape;204;p6"/>
          <p:cNvSpPr txBox="1"/>
          <p:nvPr/>
        </p:nvSpPr>
        <p:spPr>
          <a:xfrm>
            <a:off x="7856541" y="5459887"/>
            <a:ext cx="31303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Soul, sense organs and mind</a:t>
            </a:r>
            <a:endParaRPr sz="2400" b="1">
              <a:solidFill>
                <a:schemeClr val="dk1"/>
              </a:solidFill>
              <a:highlight>
                <a:srgbClr val="FFFF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657" y="2739614"/>
            <a:ext cx="1424688" cy="141514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6" name="Google Shape;206;p6"/>
          <p:cNvSpPr/>
          <p:nvPr/>
        </p:nvSpPr>
        <p:spPr>
          <a:xfrm>
            <a:off x="1586753" y="1751311"/>
            <a:ext cx="975360" cy="1621536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10288985" y="1555740"/>
            <a:ext cx="975360" cy="1621536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" name="Google Shape;208;p6"/>
          <p:cNvSpPr txBox="1"/>
          <p:nvPr/>
        </p:nvSpPr>
        <p:spPr>
          <a:xfrm>
            <a:off x="2550160" y="419854"/>
            <a:ext cx="67767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22A35"/>
                </a:solidFill>
                <a:latin typeface="Cambria"/>
                <a:ea typeface="Cambria"/>
                <a:cs typeface="Cambria"/>
                <a:sym typeface="Cambria"/>
              </a:rPr>
              <a:t>IMPORTANCE OF MENTAL HEALTH</a:t>
            </a:r>
            <a:endParaRPr/>
          </a:p>
        </p:txBody>
      </p:sp>
      <p:pic>
        <p:nvPicPr>
          <p:cNvPr id="209" name="Google Shape;209;p6" descr="National Ayurveda Day — Vikas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4666" y="63533"/>
            <a:ext cx="1206710" cy="123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All India Institute of Ayurveda, Delhi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265" y="538887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9A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7" descr="Who is driving your chariot? The traditional view of the relationship  between the senses, mind and intellect - Sequence Wiz"/>
          <p:cNvPicPr preferRelativeResize="0"/>
          <p:nvPr/>
        </p:nvPicPr>
        <p:blipFill rotWithShape="1">
          <a:blip r:embed="rId3">
            <a:alphaModFix/>
          </a:blip>
          <a:srcRect t="5740" b="13406"/>
          <a:stretch/>
        </p:blipFill>
        <p:spPr>
          <a:xfrm>
            <a:off x="643467" y="1345967"/>
            <a:ext cx="10905066" cy="41660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7"/>
          <p:cNvGrpSpPr/>
          <p:nvPr/>
        </p:nvGrpSpPr>
        <p:grpSpPr>
          <a:xfrm>
            <a:off x="5402453" y="5379378"/>
            <a:ext cx="1890718" cy="1317579"/>
            <a:chOff x="3788226" y="1680146"/>
            <a:chExt cx="1586208" cy="1317579"/>
          </a:xfrm>
        </p:grpSpPr>
        <p:sp>
          <p:nvSpPr>
            <p:cNvPr id="219" name="Google Shape;219;p7"/>
            <p:cNvSpPr/>
            <p:nvPr/>
          </p:nvSpPr>
          <p:spPr>
            <a:xfrm>
              <a:off x="3788226" y="1680146"/>
              <a:ext cx="1586208" cy="1317579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 txBox="1"/>
            <p:nvPr/>
          </p:nvSpPr>
          <p:spPr>
            <a:xfrm>
              <a:off x="4020521" y="1873101"/>
              <a:ext cx="1121618" cy="931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mbria"/>
                <a:buNone/>
              </a:pPr>
              <a:r>
                <a:rPr lang="en-US" sz="2400" b="1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MIND (MANAS)</a:t>
              </a:r>
              <a:endParaRPr sz="2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21" name="Google Shape;221;p7"/>
          <p:cNvGrpSpPr/>
          <p:nvPr/>
        </p:nvGrpSpPr>
        <p:grpSpPr>
          <a:xfrm>
            <a:off x="4521107" y="5832065"/>
            <a:ext cx="627857" cy="458454"/>
            <a:chOff x="2906880" y="2132833"/>
            <a:chExt cx="627857" cy="458454"/>
          </a:xfrm>
        </p:grpSpPr>
        <p:sp>
          <p:nvSpPr>
            <p:cNvPr id="222" name="Google Shape;222;p7"/>
            <p:cNvSpPr/>
            <p:nvPr/>
          </p:nvSpPr>
          <p:spPr>
            <a:xfrm rot="10741575">
              <a:off x="2910642" y="2138072"/>
              <a:ext cx="620334" cy="44797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 txBox="1"/>
            <p:nvPr/>
          </p:nvSpPr>
          <p:spPr>
            <a:xfrm rot="-58425">
              <a:off x="3045025" y="2226525"/>
              <a:ext cx="485941" cy="268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2594662" y="5423942"/>
            <a:ext cx="1890717" cy="1317579"/>
            <a:chOff x="1300633" y="1724710"/>
            <a:chExt cx="1317579" cy="1317579"/>
          </a:xfrm>
        </p:grpSpPr>
        <p:sp>
          <p:nvSpPr>
            <p:cNvPr id="225" name="Google Shape;225;p7"/>
            <p:cNvSpPr/>
            <p:nvPr/>
          </p:nvSpPr>
          <p:spPr>
            <a:xfrm>
              <a:off x="1300633" y="1724710"/>
              <a:ext cx="1317579" cy="1317579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 txBox="1"/>
            <p:nvPr/>
          </p:nvSpPr>
          <p:spPr>
            <a:xfrm>
              <a:off x="1493588" y="1917665"/>
              <a:ext cx="931669" cy="931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1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MOTOR FUNCTIONS</a:t>
              </a:r>
              <a:endParaRPr sz="1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27" name="Google Shape;227;p7"/>
          <p:cNvGrpSpPr/>
          <p:nvPr/>
        </p:nvGrpSpPr>
        <p:grpSpPr>
          <a:xfrm>
            <a:off x="7383401" y="5832063"/>
            <a:ext cx="546890" cy="447981"/>
            <a:chOff x="5601441" y="2114935"/>
            <a:chExt cx="546890" cy="447981"/>
          </a:xfrm>
        </p:grpSpPr>
        <p:sp>
          <p:nvSpPr>
            <p:cNvPr id="228" name="Google Shape;228;p7"/>
            <p:cNvSpPr/>
            <p:nvPr/>
          </p:nvSpPr>
          <p:spPr>
            <a:xfrm rot="-28">
              <a:off x="5601443" y="2114937"/>
              <a:ext cx="546886" cy="44797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C9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 txBox="1"/>
            <p:nvPr/>
          </p:nvSpPr>
          <p:spPr>
            <a:xfrm rot="-28">
              <a:off x="5601443" y="2204533"/>
              <a:ext cx="412493" cy="268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7"/>
          <p:cNvGrpSpPr/>
          <p:nvPr/>
        </p:nvGrpSpPr>
        <p:grpSpPr>
          <a:xfrm>
            <a:off x="8020521" y="5379358"/>
            <a:ext cx="1885907" cy="1317579"/>
            <a:chOff x="6406294" y="1680126"/>
            <a:chExt cx="1317579" cy="1317579"/>
          </a:xfrm>
        </p:grpSpPr>
        <p:sp>
          <p:nvSpPr>
            <p:cNvPr id="231" name="Google Shape;231;p7"/>
            <p:cNvSpPr/>
            <p:nvPr/>
          </p:nvSpPr>
          <p:spPr>
            <a:xfrm>
              <a:off x="6406294" y="1680126"/>
              <a:ext cx="1317579" cy="1317579"/>
            </a:xfrm>
            <a:prstGeom prst="ellipse">
              <a:avLst/>
            </a:prstGeom>
            <a:solidFill>
              <a:srgbClr val="9C93D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 txBox="1"/>
            <p:nvPr/>
          </p:nvSpPr>
          <p:spPr>
            <a:xfrm>
              <a:off x="6599249" y="1873081"/>
              <a:ext cx="931669" cy="931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1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SENSORY FUNCTIONS</a:t>
              </a:r>
              <a:endParaRPr sz="1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33" name="Google Shape;233;p7"/>
          <p:cNvSpPr txBox="1"/>
          <p:nvPr/>
        </p:nvSpPr>
        <p:spPr>
          <a:xfrm>
            <a:off x="2550160" y="419854"/>
            <a:ext cx="67767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22A35"/>
                </a:solidFill>
                <a:latin typeface="Cambria"/>
                <a:ea typeface="Cambria"/>
                <a:cs typeface="Cambria"/>
                <a:sym typeface="Cambria"/>
              </a:rPr>
              <a:t>ROLE OF PROPER  MENTAL HEALTH</a:t>
            </a:r>
            <a:endParaRPr/>
          </a:p>
        </p:txBody>
      </p:sp>
      <p:pic>
        <p:nvPicPr>
          <p:cNvPr id="234" name="Google Shape;234;p7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5" y="538887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35" name="Google Shape;235;p7" descr="National Ayurveda Day — Vikas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64666" y="63533"/>
            <a:ext cx="1206710" cy="12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2" name="Google Shape;242;p8"/>
          <p:cNvGrpSpPr/>
          <p:nvPr/>
        </p:nvGrpSpPr>
        <p:grpSpPr>
          <a:xfrm>
            <a:off x="464141" y="1952181"/>
            <a:ext cx="11250845" cy="2516439"/>
            <a:chOff x="118701" y="1058101"/>
            <a:chExt cx="11250845" cy="2516439"/>
          </a:xfrm>
        </p:grpSpPr>
        <p:sp>
          <p:nvSpPr>
            <p:cNvPr id="243" name="Google Shape;243;p8"/>
            <p:cNvSpPr/>
            <p:nvPr/>
          </p:nvSpPr>
          <p:spPr>
            <a:xfrm>
              <a:off x="5663466" y="1959961"/>
              <a:ext cx="4673833" cy="5210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71538"/>
                  </a:lnTo>
                  <a:lnTo>
                    <a:pt x="120000" y="71538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4" name="Google Shape;244;p8"/>
            <p:cNvSpPr/>
            <p:nvPr/>
          </p:nvSpPr>
          <p:spPr>
            <a:xfrm>
              <a:off x="5663466" y="1959961"/>
              <a:ext cx="2336916" cy="5210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71538"/>
                  </a:lnTo>
                  <a:lnTo>
                    <a:pt x="120000" y="71538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5" name="Google Shape;245;p8"/>
            <p:cNvSpPr/>
            <p:nvPr/>
          </p:nvSpPr>
          <p:spPr>
            <a:xfrm>
              <a:off x="5617746" y="1959961"/>
              <a:ext cx="91440" cy="5210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6" name="Google Shape;246;p8"/>
            <p:cNvSpPr/>
            <p:nvPr/>
          </p:nvSpPr>
          <p:spPr>
            <a:xfrm>
              <a:off x="3326550" y="1959961"/>
              <a:ext cx="2336916" cy="5210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71538"/>
                  </a:lnTo>
                  <a:lnTo>
                    <a:pt x="0" y="71538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7" name="Google Shape;247;p8"/>
            <p:cNvSpPr/>
            <p:nvPr/>
          </p:nvSpPr>
          <p:spPr>
            <a:xfrm>
              <a:off x="989633" y="1959961"/>
              <a:ext cx="4673833" cy="5210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71538"/>
                  </a:lnTo>
                  <a:lnTo>
                    <a:pt x="0" y="71538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48" name="Google Shape;248;p8"/>
            <p:cNvSpPr/>
            <p:nvPr/>
          </p:nvSpPr>
          <p:spPr>
            <a:xfrm>
              <a:off x="4792535" y="1058101"/>
              <a:ext cx="1741862" cy="901859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 txBox="1"/>
            <p:nvPr/>
          </p:nvSpPr>
          <p:spPr>
            <a:xfrm>
              <a:off x="4792535" y="1058101"/>
              <a:ext cx="1741862" cy="9018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7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imes New Roman"/>
                <a:buNone/>
              </a:pPr>
              <a:r>
                <a:rPr lang="en-US" sz="19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Functions of Mind</a:t>
              </a: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140908" y="1759547"/>
              <a:ext cx="1567676" cy="300619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 txBox="1"/>
            <p:nvPr/>
          </p:nvSpPr>
          <p:spPr>
            <a:xfrm>
              <a:off x="5140908" y="1759547"/>
              <a:ext cx="1567676" cy="300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11425" rIns="4570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मन के कार्य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18701" y="2481035"/>
              <a:ext cx="1741862" cy="901859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 txBox="1"/>
            <p:nvPr/>
          </p:nvSpPr>
          <p:spPr>
            <a:xfrm>
              <a:off x="118701" y="2481035"/>
              <a:ext cx="1741862" cy="9018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7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imes New Roman"/>
                <a:buNone/>
              </a:pPr>
              <a:r>
                <a:rPr lang="en-US" sz="19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Inference</a:t>
              </a: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67074" y="3182481"/>
              <a:ext cx="1567676" cy="300619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 txBox="1"/>
            <p:nvPr/>
          </p:nvSpPr>
          <p:spPr>
            <a:xfrm>
              <a:off x="467074" y="3182481"/>
              <a:ext cx="1567676" cy="300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11425" rIns="4570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ऊह्य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455618" y="2481035"/>
              <a:ext cx="1741862" cy="901859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 txBox="1"/>
            <p:nvPr/>
          </p:nvSpPr>
          <p:spPr>
            <a:xfrm>
              <a:off x="2455618" y="2481035"/>
              <a:ext cx="1741862" cy="9018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7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imes New Roman"/>
                <a:buNone/>
              </a:pPr>
              <a:r>
                <a:rPr lang="en-US" sz="19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Analyzing b/w good &amp; bad </a:t>
              </a:r>
              <a:endParaRPr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803991" y="3182481"/>
              <a:ext cx="1567676" cy="300619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 txBox="1"/>
            <p:nvPr/>
          </p:nvSpPr>
          <p:spPr>
            <a:xfrm>
              <a:off x="2803991" y="3182481"/>
              <a:ext cx="1567676" cy="300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11425" rIns="4570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विचार्य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92535" y="2481035"/>
              <a:ext cx="1741862" cy="901859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 txBox="1"/>
            <p:nvPr/>
          </p:nvSpPr>
          <p:spPr>
            <a:xfrm>
              <a:off x="4792535" y="2481035"/>
              <a:ext cx="1741862" cy="9018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7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imes New Roman"/>
                <a:buNone/>
              </a:pPr>
              <a:r>
                <a:rPr lang="en-US" sz="19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Thinking</a:t>
              </a: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40908" y="3182481"/>
              <a:ext cx="1567676" cy="300619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 txBox="1"/>
            <p:nvPr/>
          </p:nvSpPr>
          <p:spPr>
            <a:xfrm>
              <a:off x="5140908" y="3182481"/>
              <a:ext cx="1567676" cy="300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11425" rIns="4570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चिंता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7129452" y="2481035"/>
              <a:ext cx="1741862" cy="901859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 txBox="1"/>
            <p:nvPr/>
          </p:nvSpPr>
          <p:spPr>
            <a:xfrm>
              <a:off x="7129452" y="2481035"/>
              <a:ext cx="1741862" cy="9018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7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imes New Roman"/>
                <a:buNone/>
              </a:pPr>
              <a:r>
                <a:rPr lang="en-US" sz="19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Focus </a:t>
              </a: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7477824" y="3182481"/>
              <a:ext cx="1567676" cy="300619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 txBox="1"/>
            <p:nvPr/>
          </p:nvSpPr>
          <p:spPr>
            <a:xfrm>
              <a:off x="7477824" y="3182481"/>
              <a:ext cx="1567676" cy="300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11425" rIns="4570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ध्येय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9466369" y="2481035"/>
              <a:ext cx="1741862" cy="901859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 txBox="1"/>
            <p:nvPr/>
          </p:nvSpPr>
          <p:spPr>
            <a:xfrm>
              <a:off x="9466369" y="2481035"/>
              <a:ext cx="1741862" cy="9018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7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imes New Roman"/>
                <a:buNone/>
              </a:pPr>
              <a:r>
                <a:rPr lang="en-US" sz="19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Determination based on vicharam</a:t>
              </a: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9801870" y="3273921"/>
              <a:ext cx="1567676" cy="300619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 txBox="1"/>
            <p:nvPr/>
          </p:nvSpPr>
          <p:spPr>
            <a:xfrm>
              <a:off x="9801870" y="3273921"/>
              <a:ext cx="1567676" cy="300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11425" rIns="4570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संकल्प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8"/>
          <p:cNvSpPr txBox="1"/>
          <p:nvPr/>
        </p:nvSpPr>
        <p:spPr>
          <a:xfrm>
            <a:off x="1127760" y="5146641"/>
            <a:ext cx="10210800" cy="8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Whenever Rajas &amp; Tamas increases and the functions of mind are compromised, Mano rogas develops/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जब भी रजस और तमस बढ़ते हैं और मन के कार्यों मे बाधा आती है, तो मनो रोग विकसित होते है</a:t>
            </a:r>
            <a:endParaRPr/>
          </a:p>
        </p:txBody>
      </p:sp>
      <p:sp>
        <p:nvSpPr>
          <p:cNvPr id="273" name="Google Shape;273;p8"/>
          <p:cNvSpPr txBox="1"/>
          <p:nvPr/>
        </p:nvSpPr>
        <p:spPr>
          <a:xfrm>
            <a:off x="3901694" y="570914"/>
            <a:ext cx="52527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FUNCTIONS OF MIND</a:t>
            </a:r>
            <a:endParaRPr/>
          </a:p>
        </p:txBody>
      </p:sp>
      <p:pic>
        <p:nvPicPr>
          <p:cNvPr id="274" name="Google Shape;274;p8" descr="National Ayurveda Day — Vikas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8278" y="570914"/>
            <a:ext cx="1206710" cy="123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8" descr="All India Institute of Ayurveda, Delhi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65" y="538887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603" r="12151"/>
          <a:stretch/>
        </p:blipFill>
        <p:spPr>
          <a:xfrm>
            <a:off x="643467" y="1006366"/>
            <a:ext cx="5290720" cy="505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9"/>
          <p:cNvGrpSpPr/>
          <p:nvPr/>
        </p:nvGrpSpPr>
        <p:grpSpPr>
          <a:xfrm flipH="1">
            <a:off x="0" y="0"/>
            <a:ext cx="1097281" cy="1097280"/>
            <a:chOff x="11094719" y="0"/>
            <a:chExt cx="1097281" cy="1097280"/>
          </a:xfrm>
        </p:grpSpPr>
        <p:sp>
          <p:nvSpPr>
            <p:cNvPr id="283" name="Google Shape;283;p9"/>
            <p:cNvSpPr/>
            <p:nvPr/>
          </p:nvSpPr>
          <p:spPr>
            <a:xfrm rot="-54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9"/>
          <p:cNvGrpSpPr/>
          <p:nvPr/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286" name="Google Shape;286;p9"/>
            <p:cNvSpPr/>
            <p:nvPr/>
          </p:nvSpPr>
          <p:spPr>
            <a:xfrm rot="-54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9"/>
          <p:cNvSpPr txBox="1"/>
          <p:nvPr/>
        </p:nvSpPr>
        <p:spPr>
          <a:xfrm>
            <a:off x="3415144" y="142453"/>
            <a:ext cx="65111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DOMAINS OF MENTAL HEALTH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6096000" y="1216304"/>
            <a:ext cx="6096000" cy="4845264"/>
            <a:chOff x="0" y="0"/>
            <a:chExt cx="6096000" cy="4845264"/>
          </a:xfrm>
        </p:grpSpPr>
        <p:cxnSp>
          <p:nvCxnSpPr>
            <p:cNvPr id="290" name="Google Shape;290;p9"/>
            <p:cNvCxnSpPr/>
            <p:nvPr/>
          </p:nvCxnSpPr>
          <p:spPr>
            <a:xfrm>
              <a:off x="0" y="0"/>
              <a:ext cx="6096000" cy="0"/>
            </a:xfrm>
            <a:prstGeom prst="straightConnector1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1" name="Google Shape;291;p9"/>
            <p:cNvSpPr/>
            <p:nvPr/>
          </p:nvSpPr>
          <p:spPr>
            <a:xfrm>
              <a:off x="0" y="0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 txBox="1"/>
            <p:nvPr/>
          </p:nvSpPr>
          <p:spPr>
            <a:xfrm>
              <a:off x="0" y="0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ideal </a:t>
              </a:r>
              <a:r>
                <a:rPr lang="en-US" sz="2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state of mind is Satvic</a:t>
              </a:r>
              <a:r>
                <a:rPr lang="en-US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cxnSp>
          <p:nvCxnSpPr>
            <p:cNvPr id="293" name="Google Shape;293;p9"/>
            <p:cNvCxnSpPr/>
            <p:nvPr/>
          </p:nvCxnSpPr>
          <p:spPr>
            <a:xfrm>
              <a:off x="0" y="1211316"/>
              <a:ext cx="6096000" cy="0"/>
            </a:xfrm>
            <a:prstGeom prst="straightConnector1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4" name="Google Shape;294;p9"/>
            <p:cNvSpPr/>
            <p:nvPr/>
          </p:nvSpPr>
          <p:spPr>
            <a:xfrm>
              <a:off x="0" y="1211316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 txBox="1"/>
            <p:nvPr/>
          </p:nvSpPr>
          <p:spPr>
            <a:xfrm>
              <a:off x="0" y="1211316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Rajas is the Active force </a:t>
              </a:r>
              <a:r>
                <a:rPr lang="en-US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behind the Movement of    both sensory and motor organs.</a:t>
              </a:r>
              <a:endParaRPr/>
            </a:p>
          </p:txBody>
        </p:sp>
        <p:cxnSp>
          <p:nvCxnSpPr>
            <p:cNvPr id="296" name="Google Shape;296;p9"/>
            <p:cNvCxnSpPr/>
            <p:nvPr/>
          </p:nvCxnSpPr>
          <p:spPr>
            <a:xfrm>
              <a:off x="0" y="2422632"/>
              <a:ext cx="6096000" cy="0"/>
            </a:xfrm>
            <a:prstGeom prst="straightConnector1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7" name="Google Shape;297;p9"/>
            <p:cNvSpPr/>
            <p:nvPr/>
          </p:nvSpPr>
          <p:spPr>
            <a:xfrm>
              <a:off x="0" y="2422632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 txBox="1"/>
            <p:nvPr/>
          </p:nvSpPr>
          <p:spPr>
            <a:xfrm>
              <a:off x="0" y="2422632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Tamas gives rise to the elements, which Form the basis of material creation</a:t>
              </a: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9" name="Google Shape;299;p9"/>
            <p:cNvCxnSpPr/>
            <p:nvPr/>
          </p:nvCxnSpPr>
          <p:spPr>
            <a:xfrm>
              <a:off x="0" y="3633948"/>
              <a:ext cx="6096000" cy="0"/>
            </a:xfrm>
            <a:prstGeom prst="straightConnector1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0" name="Google Shape;300;p9"/>
            <p:cNvSpPr/>
            <p:nvPr/>
          </p:nvSpPr>
          <p:spPr>
            <a:xfrm>
              <a:off x="0" y="3633948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 txBox="1"/>
            <p:nvPr/>
          </p:nvSpPr>
          <p:spPr>
            <a:xfrm>
              <a:off x="0" y="3633948"/>
              <a:ext cx="6096000" cy="1211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Ayurveda also says that negative feelings are emotional toxins., they give rise to chronic mental disorders like </a:t>
              </a:r>
              <a:r>
                <a:rPr lang="en-US" sz="2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Anxiety, Neurosis, and depression</a:t>
              </a:r>
              <a:r>
                <a:rPr lang="en-US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</p:grpSp>
      <p:pic>
        <p:nvPicPr>
          <p:cNvPr id="302" name="Google Shape;302;p9" descr="National Ayurveda Day — Vikas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940" y="32785"/>
            <a:ext cx="1206710" cy="123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9" descr="All India Institute of Ayurveda, Delhi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265" y="5388877"/>
            <a:ext cx="1212221" cy="1206711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Microsoft Office PowerPoint</Application>
  <PresentationFormat>Widescreen</PresentationFormat>
  <Paragraphs>163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Noto Sans Symbols</vt:lpstr>
      <vt:lpstr>Arial Black</vt:lpstr>
      <vt:lpstr>Cambria</vt:lpstr>
      <vt:lpstr>Arial</vt:lpstr>
      <vt:lpstr>Calibri</vt:lpstr>
      <vt:lpstr>Times</vt:lpstr>
      <vt:lpstr>Times New Roman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INDIA INSTITUTE OF AYURVEDA (AIIA)   Care with Compassion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Arshathjyothi P S</dc:creator>
  <cp:lastModifiedBy>DELL</cp:lastModifiedBy>
  <cp:revision>1</cp:revision>
  <dcterms:created xsi:type="dcterms:W3CDTF">2022-10-09T11:34:38Z</dcterms:created>
  <dcterms:modified xsi:type="dcterms:W3CDTF">2022-10-17T12:34:40Z</dcterms:modified>
</cp:coreProperties>
</file>